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685" r:id="rId2"/>
    <p:sldId id="703" r:id="rId3"/>
    <p:sldId id="687" r:id="rId4"/>
    <p:sldId id="688" r:id="rId5"/>
    <p:sldId id="689" r:id="rId6"/>
    <p:sldId id="690" r:id="rId7"/>
    <p:sldId id="691" r:id="rId8"/>
    <p:sldId id="702" r:id="rId9"/>
    <p:sldId id="692" r:id="rId10"/>
    <p:sldId id="705" r:id="rId11"/>
    <p:sldId id="706" r:id="rId12"/>
    <p:sldId id="707" r:id="rId13"/>
    <p:sldId id="693" r:id="rId14"/>
    <p:sldId id="708" r:id="rId15"/>
    <p:sldId id="709" r:id="rId16"/>
    <p:sldId id="713" r:id="rId17"/>
    <p:sldId id="714" r:id="rId18"/>
    <p:sldId id="710" r:id="rId19"/>
    <p:sldId id="715" r:id="rId20"/>
    <p:sldId id="716" r:id="rId21"/>
    <p:sldId id="711" r:id="rId22"/>
    <p:sldId id="719" r:id="rId23"/>
    <p:sldId id="720" r:id="rId24"/>
    <p:sldId id="723" r:id="rId25"/>
    <p:sldId id="722" r:id="rId26"/>
    <p:sldId id="724" r:id="rId27"/>
    <p:sldId id="725" r:id="rId28"/>
    <p:sldId id="726" r:id="rId29"/>
    <p:sldId id="728" r:id="rId30"/>
    <p:sldId id="727" r:id="rId31"/>
    <p:sldId id="729" r:id="rId32"/>
    <p:sldId id="730" r:id="rId33"/>
  </p:sldIdLst>
  <p:sldSz cx="12192000" cy="6858000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82F40"/>
    <a:srgbClr val="CEB808"/>
    <a:srgbClr val="F9F9F9"/>
    <a:srgbClr val="33CC33"/>
    <a:srgbClr val="CC0000"/>
    <a:srgbClr val="CC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5" autoAdjust="0"/>
  </p:normalViewPr>
  <p:slideViewPr>
    <p:cSldViewPr>
      <p:cViewPr varScale="1">
        <p:scale>
          <a:sx n="109" d="100"/>
          <a:sy n="109" d="100"/>
        </p:scale>
        <p:origin x="58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168" cy="47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4" tIns="46241" rIns="92484" bIns="4624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698" y="1"/>
            <a:ext cx="3078168" cy="47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4" tIns="46241" rIns="92484" bIns="4624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6726"/>
            <a:ext cx="3078168" cy="47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4" tIns="46241" rIns="92484" bIns="4624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698" y="8916726"/>
            <a:ext cx="3078168" cy="47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4" tIns="46241" rIns="92484" bIns="4624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8F36B15-781D-497E-964B-F256B4E61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77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168" cy="470146"/>
          </a:xfrm>
          <a:prstGeom prst="rect">
            <a:avLst/>
          </a:prstGeom>
        </p:spPr>
        <p:txBody>
          <a:bodyPr vert="horz" lIns="92484" tIns="46241" rIns="92484" bIns="46241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698" y="1"/>
            <a:ext cx="3078168" cy="470146"/>
          </a:xfrm>
          <a:prstGeom prst="rect">
            <a:avLst/>
          </a:prstGeom>
        </p:spPr>
        <p:txBody>
          <a:bodyPr vert="horz" lIns="92484" tIns="46241" rIns="92484" bIns="46241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8241250-3A8F-4CCA-BB64-F03A896710AA}" type="datetimeFigureOut">
              <a:rPr lang="en-US"/>
              <a:pPr>
                <a:defRPr/>
              </a:pPr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4" tIns="46241" rIns="92484" bIns="4624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06" y="4459166"/>
            <a:ext cx="5683267" cy="4224893"/>
          </a:xfrm>
          <a:prstGeom prst="rect">
            <a:avLst/>
          </a:prstGeom>
        </p:spPr>
        <p:txBody>
          <a:bodyPr vert="horz" lIns="92484" tIns="46241" rIns="92484" bIns="4624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6726"/>
            <a:ext cx="3078168" cy="470145"/>
          </a:xfrm>
          <a:prstGeom prst="rect">
            <a:avLst/>
          </a:prstGeom>
        </p:spPr>
        <p:txBody>
          <a:bodyPr vert="horz" lIns="92484" tIns="46241" rIns="92484" bIns="46241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698" y="8916726"/>
            <a:ext cx="3078168" cy="470145"/>
          </a:xfrm>
          <a:prstGeom prst="rect">
            <a:avLst/>
          </a:prstGeom>
        </p:spPr>
        <p:txBody>
          <a:bodyPr vert="horz" lIns="92484" tIns="46241" rIns="92484" bIns="46241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17622E2-BFB0-4AB7-86CD-98DF7AD57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19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10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34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56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47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20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8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34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90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77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0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61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63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35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0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3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65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94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5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4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01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9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0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323062-6A99-4734-A7A2-405F4F481F5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6B019-7227-4E05-A4F3-1E12EAA89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79A52-6053-4CAF-A878-BCCA6D63A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1582-CF4B-49B2-9149-B0FCD0EBF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96F9A-49C1-4864-A9F8-2E1CC7662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EEC3-D2C0-4888-8BC4-AFF27AF35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3625E-FE76-4FD8-B8E2-4012662D0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1EC9A-ADDA-4064-BF23-31B35D11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8323B-1053-437D-ABEF-3D729DF0A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CDA00-7385-4624-9E13-90E58F3D2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9914F-FC6C-4BD4-A5B4-FE410EC17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FBB36-547F-48AB-ABDC-1E9823694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80D655D-B692-47C0-88A1-D1F77A4B6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hyperlink" Target="https://www.chem.fsu.edu/re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10" Type="http://schemas.openxmlformats.org/officeDocument/2006/relationships/image" Target="../media/image19.jpeg"/><Relationship Id="rId4" Type="http://schemas.openxmlformats.org/officeDocument/2006/relationships/image" Target="../media/image9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guides.lib.fsu.edu/c.php?g=352310&amp;p=2380486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hyperlink" Target="http://www.chem.fsu.edu/reu-link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chem.fsu.edu/reu-links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w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hyperlink" Target="https://www.chem.fsu.edu/reu/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://www.chem.fsu.edu/reu-links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30.jpe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s://www.chem.fsu.edu/research/research-facilities/maclab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hyperlink" Target="https://www.chem.fsu.edu/research/research-facilities/spectroscopy-lab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hyperlink" Target="https://www.chem.fsu.edu/research/research-facilities/nmrlab/" TargetMode="External"/><Relationship Id="rId5" Type="http://schemas.openxmlformats.org/officeDocument/2006/relationships/image" Target="../media/image33.png"/><Relationship Id="rId15" Type="http://schemas.openxmlformats.org/officeDocument/2006/relationships/image" Target="../media/image38.jpeg"/><Relationship Id="rId10" Type="http://schemas.openxmlformats.org/officeDocument/2006/relationships/hyperlink" Target="https://www.chem.fsu.edu/research/research-facilities/mass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37.png"/><Relationship Id="rId14" Type="http://schemas.openxmlformats.org/officeDocument/2006/relationships/hyperlink" Target="https://www.chem.fsu.edu/research/research-facilities/xcc-lab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hyperlink" Target="https://www.frenchpastrytallahassee.com/" TargetMode="Externa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www.chem.fsu.edu/reu-links/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hem.fsu.edu/reu-links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hyperlink" Target="https://thelodgeatwakullasprings.com/" TargetMode="External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54.jpeg"/><Relationship Id="rId4" Type="http://schemas.openxmlformats.org/officeDocument/2006/relationships/image" Target="../media/image2.jpeg"/><Relationship Id="rId9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://www.chem.fsu.edu/reu-links/" TargetMode="External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hyperlink" Target="http://www.chem.fsu.edu/reu-links/" TargetMode="External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62.jpeg"/><Relationship Id="rId4" Type="http://schemas.openxmlformats.org/officeDocument/2006/relationships/image" Target="../media/image2.jpeg"/><Relationship Id="rId9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hyperlink" Target="https://nationalmaglab.org/" TargetMode="External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7.jpeg"/><Relationship Id="rId5" Type="http://schemas.openxmlformats.org/officeDocument/2006/relationships/image" Target="../media/image9.png"/><Relationship Id="rId10" Type="http://schemas.openxmlformats.org/officeDocument/2006/relationships/image" Target="../media/image66.jpeg"/><Relationship Id="rId4" Type="http://schemas.openxmlformats.org/officeDocument/2006/relationships/image" Target="../media/image2.jpeg"/><Relationship Id="rId9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maglab.org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DL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5332" y="3614070"/>
            <a:ext cx="4482669" cy="301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3188970" y="1676400"/>
            <a:ext cx="581406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82F40"/>
                </a:solidFill>
              </a:rPr>
              <a:t>Ed Hilinski and Bridget DePrince</a:t>
            </a:r>
          </a:p>
          <a:p>
            <a:pPr algn="ctr"/>
            <a:r>
              <a:rPr lang="en-US" sz="1200" b="1" dirty="0">
                <a:solidFill>
                  <a:srgbClr val="782F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https://www.chem.fsu.edu/reu/</a:t>
            </a:r>
            <a:r>
              <a:rPr lang="en-US" sz="1200" b="1" dirty="0">
                <a:solidFill>
                  <a:srgbClr val="782F40"/>
                </a:solidFill>
              </a:rPr>
              <a:t> </a:t>
            </a:r>
          </a:p>
          <a:p>
            <a:pPr algn="ctr"/>
            <a:r>
              <a:rPr lang="en-US" b="1" i="1" dirty="0"/>
              <a:t>Department of Chemistry and Biochemistry</a:t>
            </a:r>
          </a:p>
          <a:p>
            <a:pPr algn="ctr"/>
            <a:r>
              <a:rPr lang="en-US" b="1" i="1" dirty="0"/>
              <a:t>Florida State University</a:t>
            </a:r>
          </a:p>
          <a:p>
            <a:pPr algn="ctr"/>
            <a:r>
              <a:rPr lang="en-US" b="1" i="1" dirty="0"/>
              <a:t>Tallahassee, Florida  32306-4390</a:t>
            </a:r>
          </a:p>
        </p:txBody>
      </p:sp>
      <p:sp>
        <p:nvSpPr>
          <p:cNvPr id="23" name="Rectangle 7"/>
          <p:cNvSpPr txBox="1">
            <a:spLocks noChangeArrowheads="1"/>
          </p:cNvSpPr>
          <p:nvPr/>
        </p:nvSpPr>
        <p:spPr bwMode="auto">
          <a:xfrm>
            <a:off x="3200400" y="381000"/>
            <a:ext cx="670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b="1" kern="0" dirty="0">
                <a:solidFill>
                  <a:schemeClr val="tx1"/>
                </a:solidFill>
              </a:rPr>
              <a:t>NSF-REU: Sunshine Institute for the</a:t>
            </a:r>
            <a:br>
              <a:rPr lang="en-US" sz="2400" b="1" kern="0" dirty="0">
                <a:solidFill>
                  <a:schemeClr val="tx1"/>
                </a:solidFill>
              </a:rPr>
            </a:br>
            <a:r>
              <a:rPr lang="en-US" sz="2400" b="1" kern="0" dirty="0">
                <a:solidFill>
                  <a:schemeClr val="tx1"/>
                </a:solidFill>
              </a:rPr>
              <a:t>                  Interaction of Light with Matter</a:t>
            </a:r>
            <a:endParaRPr lang="en-US" sz="1400" b="1" kern="0" dirty="0">
              <a:solidFill>
                <a:schemeClr val="tx1"/>
              </a:solidFill>
            </a:endParaRPr>
          </a:p>
          <a:p>
            <a:pPr eaLnBrk="1" hangingPunct="1"/>
            <a:r>
              <a:rPr lang="en-US" sz="1400" b="1" kern="0" dirty="0">
                <a:solidFill>
                  <a:schemeClr val="tx1"/>
                </a:solidFill>
              </a:rPr>
              <a:t>(updated June 11, 2025 at 2:30 p.m.)</a:t>
            </a:r>
            <a:endParaRPr lang="en-US" sz="2400" b="1" kern="0" dirty="0">
              <a:solidFill>
                <a:schemeClr val="tx1"/>
              </a:solidFill>
            </a:endParaRPr>
          </a:p>
        </p:txBody>
      </p:sp>
      <p:pic>
        <p:nvPicPr>
          <p:cNvPr id="24" name="Picture 2" descr="ns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290" y="228600"/>
            <a:ext cx="114911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ine 4"/>
          <p:cNvSpPr>
            <a:spLocks noChangeShapeType="1"/>
          </p:cNvSpPr>
          <p:nvPr/>
        </p:nvSpPr>
        <p:spPr bwMode="auto">
          <a:xfrm>
            <a:off x="152400" y="15240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152400" y="15786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31748" y="65532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D69F6-BCC0-4AF3-8BB9-37433E353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14071"/>
            <a:ext cx="4534329" cy="3015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75F6C-D85B-4C28-AA80-B9FFCD438F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68166" y="533401"/>
            <a:ext cx="1332235" cy="582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C14F7-A37C-493D-B98D-8C9C0F0AF38B}"/>
              </a:ext>
            </a:extLst>
          </p:cNvPr>
          <p:cNvSpPr txBox="1"/>
          <p:nvPr/>
        </p:nvSpPr>
        <p:spPr>
          <a:xfrm>
            <a:off x="2312378" y="3058180"/>
            <a:ext cx="7593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</a:rPr>
              <a:t>Acknowledgment: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 We thank the NSF-Research Experiences for Undergraduates (REU) Sites program.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This material is based upon work supported by the NSF under Grant CHE-2150301.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4B4036-6D61-41C4-9259-4DDA26404A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668939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32158" y="1828800"/>
            <a:ext cx="39753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First Day in Tallahassee…</a:t>
            </a:r>
          </a:p>
          <a:p>
            <a:pPr algn="ctr"/>
            <a:r>
              <a:rPr lang="en-US" sz="2400" b="1" dirty="0">
                <a:solidFill>
                  <a:srgbClr val="782F40"/>
                </a:solidFill>
              </a:rPr>
              <a:t> Dinner !</a:t>
            </a:r>
          </a:p>
          <a:p>
            <a:pPr algn="ctr"/>
            <a:r>
              <a:rPr lang="en-US" sz="1400" b="1" dirty="0">
                <a:solidFill>
                  <a:srgbClr val="782F40"/>
                </a:solidFill>
              </a:rPr>
              <a:t> </a:t>
            </a:r>
            <a:r>
              <a:rPr lang="en-US" sz="1400" b="1" dirty="0"/>
              <a:t>May 26, 2024 – Liberty Bar &amp; Restaurant</a:t>
            </a:r>
          </a:p>
          <a:p>
            <a:pPr algn="ctr"/>
            <a:r>
              <a:rPr lang="en-US" sz="1400" b="1" dirty="0"/>
              <a:t>Tallahassee, Florida with Dr. Ed Hilinski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D03B3-E925-4D02-AD72-4BE4DFC2E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90207"/>
            <a:ext cx="5943600" cy="2890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198838-4783-4814-985F-6F7486B00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/>
          <a:stretch/>
        </p:blipFill>
        <p:spPr>
          <a:xfrm>
            <a:off x="7809856" y="1187123"/>
            <a:ext cx="4206298" cy="2617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F7E0B1-387F-4EAC-9570-B1EEE6F56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8"/>
          <a:stretch/>
        </p:blipFill>
        <p:spPr>
          <a:xfrm>
            <a:off x="189856" y="1187123"/>
            <a:ext cx="3647576" cy="2624903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5C3D0545-0BE6-4DE7-AA18-19FD3123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21" name="Picture 2" descr="nsf1">
            <a:extLst>
              <a:ext uri="{FF2B5EF4-FFF2-40B4-BE49-F238E27FC236}">
                <a16:creationId xmlns:a16="http://schemas.microsoft.com/office/drawing/2014/main" id="{31A4F054-C490-498C-AF05-50CFF5CA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E133A3-F3A8-4400-A838-CE827B6B05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3" name="Line 4">
            <a:extLst>
              <a:ext uri="{FF2B5EF4-FFF2-40B4-BE49-F238E27FC236}">
                <a16:creationId xmlns:a16="http://schemas.microsoft.com/office/drawing/2014/main" id="{8C96B272-3EEE-4FA6-9EAA-F636B5018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94B33B29-0AC2-453D-9987-FEEE5B6DC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FF2C749-9B02-4F59-BB28-0FABA48E8A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1079619-CDD7-4415-A52F-4C910D14A981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5090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02847" y="1694475"/>
            <a:ext cx="81863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Enjoying Some Conversation and Beverages</a:t>
            </a:r>
          </a:p>
          <a:p>
            <a:pPr algn="ctr"/>
            <a:r>
              <a:rPr lang="en-US" sz="1400" b="1" dirty="0">
                <a:solidFill>
                  <a:srgbClr val="782F40"/>
                </a:solidFill>
              </a:rPr>
              <a:t> </a:t>
            </a:r>
            <a:r>
              <a:rPr lang="en-US" sz="1400" b="1" dirty="0"/>
              <a:t>May 26, 2025 - Black Dog Café, Tallahassee, Florida with Drs. Bridget DePrince and Ed Hilinski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C5921A4-2D57-4DA1-9235-2C4F16D5D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5" name="Picture 2" descr="nsf1">
            <a:extLst>
              <a:ext uri="{FF2B5EF4-FFF2-40B4-BE49-F238E27FC236}">
                <a16:creationId xmlns:a16="http://schemas.microsoft.com/office/drawing/2014/main" id="{A47155CF-004F-4B2D-AB40-700C4961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7F8C80-F06D-420C-8F10-CD6EB13DD5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1" name="Line 4">
            <a:extLst>
              <a:ext uri="{FF2B5EF4-FFF2-40B4-BE49-F238E27FC236}">
                <a16:creationId xmlns:a16="http://schemas.microsoft.com/office/drawing/2014/main" id="{BA7CFFF3-93A3-48A7-996B-7B799D273B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5">
            <a:extLst>
              <a:ext uri="{FF2B5EF4-FFF2-40B4-BE49-F238E27FC236}">
                <a16:creationId xmlns:a16="http://schemas.microsoft.com/office/drawing/2014/main" id="{57099A29-62EF-40A6-BBE6-9381505AE9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8D3BA3-E2E5-4F3B-9F25-3F26AB8422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2A9B0-104B-46DD-9F96-B1D4E61190E5}"/>
              </a:ext>
            </a:extLst>
          </p:cNvPr>
          <p:cNvSpPr txBox="1"/>
          <p:nvPr/>
        </p:nvSpPr>
        <p:spPr>
          <a:xfrm>
            <a:off x="11734800" y="6553201"/>
            <a:ext cx="373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34599-A499-40BB-ACC8-7BF5894C67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14661"/>
          <a:stretch/>
        </p:blipFill>
        <p:spPr>
          <a:xfrm>
            <a:off x="8597309" y="2544684"/>
            <a:ext cx="3246979" cy="2255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D1C998-422E-452C-9FA7-BC8AD74965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r="48125"/>
          <a:stretch/>
        </p:blipFill>
        <p:spPr>
          <a:xfrm>
            <a:off x="7315200" y="2538439"/>
            <a:ext cx="1451780" cy="2243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A801A-D0DD-488B-8D3B-BD68D206BE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r="23989"/>
          <a:stretch/>
        </p:blipFill>
        <p:spPr>
          <a:xfrm>
            <a:off x="6281805" y="2532675"/>
            <a:ext cx="1113575" cy="22438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A17C9-5E73-4415-9607-C53DD75926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3"/>
          <a:stretch/>
        </p:blipFill>
        <p:spPr>
          <a:xfrm>
            <a:off x="1985180" y="2547601"/>
            <a:ext cx="4339524" cy="22438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FD53EA-75AB-454F-8625-BF9C92DB50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50"/>
          <a:stretch/>
        </p:blipFill>
        <p:spPr>
          <a:xfrm>
            <a:off x="320130" y="2566716"/>
            <a:ext cx="1665050" cy="22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1773" y="1066800"/>
            <a:ext cx="77684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Lunch before Shopping for Residence Hall Supplies</a:t>
            </a:r>
          </a:p>
          <a:p>
            <a:pPr algn="ctr"/>
            <a:r>
              <a:rPr lang="en-US" sz="1400" b="1" dirty="0">
                <a:solidFill>
                  <a:srgbClr val="782F40"/>
                </a:solidFill>
              </a:rPr>
              <a:t> </a:t>
            </a:r>
            <a:r>
              <a:rPr lang="en-US" sz="1400" b="1" dirty="0"/>
              <a:t>May 26, 2025 – Midtown Caboose Restaurant, Tallahassee, Florida with Dr. Ed Hilinski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899D49E-1546-42F5-9332-11065F4E9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5" name="Picture 2" descr="nsf1">
            <a:extLst>
              <a:ext uri="{FF2B5EF4-FFF2-40B4-BE49-F238E27FC236}">
                <a16:creationId xmlns:a16="http://schemas.microsoft.com/office/drawing/2014/main" id="{6E39C33A-57C6-42C2-878B-5A510CC7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DF5E19-2B11-4FB8-87FA-DEAB259D05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1" name="Line 4">
            <a:extLst>
              <a:ext uri="{FF2B5EF4-FFF2-40B4-BE49-F238E27FC236}">
                <a16:creationId xmlns:a16="http://schemas.microsoft.com/office/drawing/2014/main" id="{884AC8FD-49C9-480A-A375-2DBE41227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5">
            <a:extLst>
              <a:ext uri="{FF2B5EF4-FFF2-40B4-BE49-F238E27FC236}">
                <a16:creationId xmlns:a16="http://schemas.microsoft.com/office/drawing/2014/main" id="{F356732D-AF29-47FB-974B-9A2262AC5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BC1804-7109-4E7B-8905-3A7145A21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5F22D-292E-4688-9AA6-136F5D8089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4" r="4573" b="32221"/>
          <a:stretch/>
        </p:blipFill>
        <p:spPr>
          <a:xfrm>
            <a:off x="2734494" y="1781005"/>
            <a:ext cx="6723012" cy="49849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7666211-2C8F-46C3-BFC8-19D986A02A7C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554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97A9AC-555B-497E-A323-CEE8138D0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787967"/>
            <a:ext cx="9982200" cy="4854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70ED25-3572-4F58-82C4-1A1E8CC4E5B5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95253-9D59-4D7A-AB6F-609AFDFC4EEC}"/>
              </a:ext>
            </a:extLst>
          </p:cNvPr>
          <p:cNvSpPr txBox="1"/>
          <p:nvPr/>
        </p:nvSpPr>
        <p:spPr>
          <a:xfrm>
            <a:off x="2605696" y="1066800"/>
            <a:ext cx="69806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Dinner Out Before the Meal Plan Starts</a:t>
            </a:r>
          </a:p>
          <a:p>
            <a:pPr algn="ctr"/>
            <a:r>
              <a:rPr lang="en-US" sz="1400" b="1" dirty="0">
                <a:solidFill>
                  <a:srgbClr val="782F40"/>
                </a:solidFill>
              </a:rPr>
              <a:t> </a:t>
            </a:r>
            <a:r>
              <a:rPr lang="en-US" sz="1400" b="1" dirty="0"/>
              <a:t>May 26, 2025 – The Monroe Restaurant, Tallahassee, Florida with Dr. Ed Hilinski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0A107B5-228B-4850-B98A-7DD134647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7" name="Picture 2" descr="nsf1">
            <a:extLst>
              <a:ext uri="{FF2B5EF4-FFF2-40B4-BE49-F238E27FC236}">
                <a16:creationId xmlns:a16="http://schemas.microsoft.com/office/drawing/2014/main" id="{6DF2EAA4-72CF-4A41-8700-F89FAA66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059E4-5C0A-4E6C-8F59-ABBE1048B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9" name="Line 4">
            <a:extLst>
              <a:ext uri="{FF2B5EF4-FFF2-40B4-BE49-F238E27FC236}">
                <a16:creationId xmlns:a16="http://schemas.microsoft.com/office/drawing/2014/main" id="{9BADD98D-5AE8-40FB-8FD7-4D417C272B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B1ED4B02-29FB-43DE-BF61-D3BA480D6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971E21-63B0-4AF3-8924-D26538B73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9B134-AC1F-4589-A0AB-63EB87B13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219350"/>
            <a:ext cx="9067800" cy="4410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3C4BC2-71E6-45B7-B081-7FA0B17B7830}"/>
              </a:ext>
            </a:extLst>
          </p:cNvPr>
          <p:cNvSpPr txBox="1"/>
          <p:nvPr/>
        </p:nvSpPr>
        <p:spPr>
          <a:xfrm>
            <a:off x="2511250" y="1087160"/>
            <a:ext cx="716952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After a Morning Orientation Session,</a:t>
            </a:r>
          </a:p>
          <a:p>
            <a:pPr algn="ctr"/>
            <a:r>
              <a:rPr lang="en-US" sz="2400" b="1" dirty="0">
                <a:solidFill>
                  <a:srgbClr val="782F40"/>
                </a:solidFill>
              </a:rPr>
              <a:t>Lunch with Dining Dollars at the Student Union</a:t>
            </a:r>
            <a:br>
              <a:rPr lang="en-US" sz="2400" b="1" dirty="0">
                <a:solidFill>
                  <a:srgbClr val="782F40"/>
                </a:solidFill>
              </a:rPr>
            </a:br>
            <a:r>
              <a:rPr lang="en-US" sz="1400" b="1" dirty="0"/>
              <a:t>May 27, 2025 – FSU Student Union, Tallahassee, Florida with Dr. Ed Hilinski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A0FF502-6CF9-4E7B-B96E-480158089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6" name="Picture 2" descr="nsf1">
            <a:extLst>
              <a:ext uri="{FF2B5EF4-FFF2-40B4-BE49-F238E27FC236}">
                <a16:creationId xmlns:a16="http://schemas.microsoft.com/office/drawing/2014/main" id="{FC4C40C4-40EB-4E47-B29D-C784E0D3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C0794-7A82-401A-A31F-2AE69C04ED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CF123296-61A7-4AF6-93E1-54695178B6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2ACE9CE6-8C7C-4EE8-8CAF-60C19CBE0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05D12B-DDA2-49B7-A657-F377C8A66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E53F0D-003E-4F9C-9B72-3BE44AFE7F3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6220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0D7A3-28EF-4D7F-A7BC-D96C6483466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B137D-0254-43F5-BFDC-B5E664C0B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133600"/>
            <a:ext cx="9677400" cy="47065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CA90E1-AB13-44AC-8143-E936172C716E}"/>
              </a:ext>
            </a:extLst>
          </p:cNvPr>
          <p:cNvSpPr txBox="1"/>
          <p:nvPr/>
        </p:nvSpPr>
        <p:spPr>
          <a:xfrm>
            <a:off x="3288180" y="1163515"/>
            <a:ext cx="56156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Back at It… Safety Training</a:t>
            </a:r>
            <a:br>
              <a:rPr lang="en-US" sz="2400" b="1" dirty="0">
                <a:solidFill>
                  <a:srgbClr val="782F40"/>
                </a:solidFill>
              </a:rPr>
            </a:br>
            <a:r>
              <a:rPr lang="en-US" sz="1400" b="1" dirty="0"/>
              <a:t>May 27, 2025 – Chemical Sciences Laboratory (CSL) Room 1005</a:t>
            </a:r>
          </a:p>
          <a:p>
            <a:pPr algn="ctr"/>
            <a:r>
              <a:rPr lang="en-US" sz="1400" b="1" dirty="0"/>
              <a:t>with Andrew Davis and Emily Wakefield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C942751-A63A-41B4-A12C-0A87E492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2" name="Picture 2" descr="nsf1">
            <a:extLst>
              <a:ext uri="{FF2B5EF4-FFF2-40B4-BE49-F238E27FC236}">
                <a16:creationId xmlns:a16="http://schemas.microsoft.com/office/drawing/2014/main" id="{172B1984-0BD7-4316-85BF-65B8CEAE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FDDA8-5E72-4F67-A597-0FEB9C4E4D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14" name="Line 4">
            <a:extLst>
              <a:ext uri="{FF2B5EF4-FFF2-40B4-BE49-F238E27FC236}">
                <a16:creationId xmlns:a16="http://schemas.microsoft.com/office/drawing/2014/main" id="{E864BF6D-B87E-4A3A-A1C9-4BA10A83E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1F81AF4C-FE74-4234-ADE7-8AE3AD2E8E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05AC24-A71E-4C51-AF53-5168FAF82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3315" y="1371601"/>
            <a:ext cx="868539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Ice Cream Social</a:t>
            </a:r>
          </a:p>
          <a:p>
            <a:pPr algn="ctr"/>
            <a:r>
              <a:rPr lang="en-US" sz="1400" b="1" dirty="0"/>
              <a:t>May 28, 2025 – 3:30 to 4:30 p.m. in the CSL Lobby</a:t>
            </a:r>
          </a:p>
          <a:p>
            <a:pPr algn="ctr"/>
            <a:r>
              <a:rPr lang="en-US" sz="2000" b="1" dirty="0"/>
              <a:t>Everyone in the FSU Chemistry &amp; Biochemistry Community is invited.</a:t>
            </a:r>
            <a:endParaRPr lang="en-US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E88CB-54FD-45D9-BB2B-A9407D346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" y="2585086"/>
            <a:ext cx="12083476" cy="3405343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182FB568-9062-44A4-9458-4159965C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5" name="Picture 2" descr="nsf1">
            <a:extLst>
              <a:ext uri="{FF2B5EF4-FFF2-40B4-BE49-F238E27FC236}">
                <a16:creationId xmlns:a16="http://schemas.microsoft.com/office/drawing/2014/main" id="{8DF6FE20-CAA5-4529-AAA1-BA45FEA1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F5C2BC-65A5-4EDF-B9A5-D3775D9B1B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1" name="Line 4">
            <a:extLst>
              <a:ext uri="{FF2B5EF4-FFF2-40B4-BE49-F238E27FC236}">
                <a16:creationId xmlns:a16="http://schemas.microsoft.com/office/drawing/2014/main" id="{B8FA2A84-D0ED-4113-BCD1-E37137E67E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5">
            <a:extLst>
              <a:ext uri="{FF2B5EF4-FFF2-40B4-BE49-F238E27FC236}">
                <a16:creationId xmlns:a16="http://schemas.microsoft.com/office/drawing/2014/main" id="{0EF2468E-151B-47F3-8577-B7B7A2AA3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BCC9252-7F43-49DE-BE2F-F5CE1D203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854481-C515-47B6-A79D-AFF6F9031DD6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347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76428" y="1219200"/>
            <a:ext cx="903914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REU Weekly Seminar</a:t>
            </a:r>
          </a:p>
          <a:p>
            <a:pPr algn="ctr"/>
            <a:r>
              <a:rPr lang="en-US" sz="1400" b="1" dirty="0"/>
              <a:t>May 30, 2025 – CSL 1005, 3:30-5:00 p.m. with Dr. Ed Hilinski</a:t>
            </a:r>
            <a:br>
              <a:rPr lang="en-US" sz="1400" b="1" dirty="0">
                <a:solidFill>
                  <a:srgbClr val="782F40"/>
                </a:solidFill>
              </a:rPr>
            </a:br>
            <a:r>
              <a:rPr lang="en-US" sz="1400" dirty="0"/>
              <a:t>Entry survey, entry quiz, summary of the first week, research ethics, lab culture, lab notebooks, expectations,</a:t>
            </a:r>
          </a:p>
          <a:p>
            <a:pPr algn="ctr"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Research resources, tutorials, learning beyond lab, </a:t>
            </a:r>
            <a:r>
              <a:rPr lang="en-US" sz="1400" dirty="0" err="1"/>
              <a:t>SciFinder</a:t>
            </a:r>
            <a:r>
              <a:rPr lang="en-US" sz="1400" dirty="0"/>
              <a:t> Scholar, NMR training, </a:t>
            </a:r>
            <a:r>
              <a:rPr lang="en-US" sz="1400" dirty="0" err="1"/>
              <a:t>ChemDraw</a:t>
            </a:r>
            <a:r>
              <a:rPr lang="en-US" sz="1400" dirty="0"/>
              <a:t>, other software</a:t>
            </a:r>
          </a:p>
          <a:p>
            <a:pPr algn="ctr"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b="1" i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https://guides.lib.fsu.edu/c.php?g=352310&amp;p=2380486</a:t>
            </a:r>
            <a:endParaRPr lang="en-US" sz="1400" b="1" i="1" dirty="0">
              <a:solidFill>
                <a:srgbClr val="782F40"/>
              </a:solidFill>
            </a:endParaRPr>
          </a:p>
          <a:p>
            <a:pPr algn="ctr"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b="1" i="1" dirty="0">
                <a:solidFill>
                  <a:srgbClr val="782F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http://www.chem.fsu.edu/reu-links/</a:t>
            </a:r>
            <a:r>
              <a:rPr lang="en-US" sz="1400" b="1" dirty="0">
                <a:solidFill>
                  <a:srgbClr val="782F40"/>
                </a:solidFill>
              </a:rPr>
              <a:t> 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F7DD57E5-14F3-440C-A429-5D211107A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5" name="Picture 2" descr="nsf1">
            <a:extLst>
              <a:ext uri="{FF2B5EF4-FFF2-40B4-BE49-F238E27FC236}">
                <a16:creationId xmlns:a16="http://schemas.microsoft.com/office/drawing/2014/main" id="{2AB63FAC-8E81-442F-8287-B1FEA764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564D45-7ACD-4EBC-BF0F-F9C4B82888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0" name="Line 4">
            <a:extLst>
              <a:ext uri="{FF2B5EF4-FFF2-40B4-BE49-F238E27FC236}">
                <a16:creationId xmlns:a16="http://schemas.microsoft.com/office/drawing/2014/main" id="{EC0F4F18-01FE-4178-8F3B-7EAD10AE4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3FEF5ACF-A41F-44A2-A410-0B515A7603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B02A5F-4047-4047-9DE1-9FB1DA302F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7E809-A49A-4610-BDB5-7C86CA9ACF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78"/>
          <a:stretch/>
        </p:blipFill>
        <p:spPr>
          <a:xfrm>
            <a:off x="838200" y="2758083"/>
            <a:ext cx="10515600" cy="4005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7AEE0F-C52A-4FC9-B26E-ECAEDD87B3E5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9952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0D7A3-28EF-4D7F-A7BC-D96C6483466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A90E1-AB13-44AC-8143-E936172C716E}"/>
              </a:ext>
            </a:extLst>
          </p:cNvPr>
          <p:cNvSpPr txBox="1"/>
          <p:nvPr/>
        </p:nvSpPr>
        <p:spPr>
          <a:xfrm>
            <a:off x="2955569" y="1371600"/>
            <a:ext cx="628088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The Weekend:</a:t>
            </a:r>
          </a:p>
          <a:p>
            <a:pPr algn="ctr"/>
            <a:r>
              <a:rPr lang="en-US" sz="2400" b="1" dirty="0">
                <a:solidFill>
                  <a:srgbClr val="782F40"/>
                </a:solidFill>
              </a:rPr>
              <a:t>Beverages and Catching Up</a:t>
            </a:r>
            <a:br>
              <a:rPr lang="en-US" sz="2400" b="1" dirty="0">
                <a:solidFill>
                  <a:srgbClr val="782F40"/>
                </a:solidFill>
              </a:rPr>
            </a:br>
            <a:r>
              <a:rPr lang="en-US" sz="1400" b="1" dirty="0"/>
              <a:t>May 31, 2025 – Black Dog Café, Tallahassee, Florida with Dr. Ed Hilinski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C942751-A63A-41B4-A12C-0A87E492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2" name="Picture 2" descr="nsf1">
            <a:extLst>
              <a:ext uri="{FF2B5EF4-FFF2-40B4-BE49-F238E27FC236}">
                <a16:creationId xmlns:a16="http://schemas.microsoft.com/office/drawing/2014/main" id="{172B1984-0BD7-4316-85BF-65B8CEAE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FDDA8-5E72-4F67-A597-0FEB9C4E4D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14" name="Line 4">
            <a:extLst>
              <a:ext uri="{FF2B5EF4-FFF2-40B4-BE49-F238E27FC236}">
                <a16:creationId xmlns:a16="http://schemas.microsoft.com/office/drawing/2014/main" id="{E864BF6D-B87E-4A3A-A1C9-4BA10A83E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1F81AF4C-FE74-4234-ADE7-8AE3AD2E8E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05AC24-A71E-4C51-AF53-5168FAF829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91689-C485-44B8-9360-19F6BDE4A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2653502"/>
            <a:ext cx="8153400" cy="39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67368" y="1354049"/>
            <a:ext cx="46340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82F40"/>
                </a:solidFill>
              </a:rPr>
              <a:t>Photochemistry Café</a:t>
            </a:r>
          </a:p>
          <a:p>
            <a:pPr algn="ctr"/>
            <a:r>
              <a:rPr lang="en-US" sz="2000" b="1" i="1" dirty="0"/>
              <a:t>“Understanding and Controlling Excited States at</a:t>
            </a:r>
          </a:p>
          <a:p>
            <a:pPr algn="ctr"/>
            <a:r>
              <a:rPr lang="en-US" sz="2000" b="1" i="1" dirty="0"/>
              <a:t>Molecule-Metal Oxide Interfaces”</a:t>
            </a:r>
            <a:br>
              <a:rPr lang="en-US" sz="2000" b="1" i="1" dirty="0"/>
            </a:br>
            <a:r>
              <a:rPr lang="en-US" sz="1200" b="1" i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http://www.chem.fsu.edu/reu-links/</a:t>
            </a:r>
            <a:endParaRPr lang="en-US" sz="1200" b="1" i="1" dirty="0">
              <a:solidFill>
                <a:srgbClr val="782F40"/>
              </a:solidFill>
            </a:endParaRPr>
          </a:p>
          <a:p>
            <a:pPr algn="ctr"/>
            <a:r>
              <a:rPr lang="en-US" sz="2000" b="1" dirty="0"/>
              <a:t>Prof. Kenneth Hanson</a:t>
            </a:r>
            <a:br>
              <a:rPr lang="en-US" sz="2400" b="1" dirty="0"/>
            </a:br>
            <a:r>
              <a:rPr lang="en-US" sz="1200" b="1" dirty="0"/>
              <a:t>June 3, 2025, 9:00-10:00 p.m. </a:t>
            </a:r>
          </a:p>
          <a:p>
            <a:pPr algn="ctr"/>
            <a:r>
              <a:rPr lang="en-US" sz="1200" b="1" dirty="0"/>
              <a:t>CSL 1005, Tallahassee, Florida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79D12-7D5F-4164-BAB6-D67CE60D7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74" y="1310777"/>
            <a:ext cx="4871826" cy="2534834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96734346-48FF-4848-ACAA-36B42CB19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5" name="Picture 2" descr="nsf1">
            <a:extLst>
              <a:ext uri="{FF2B5EF4-FFF2-40B4-BE49-F238E27FC236}">
                <a16:creationId xmlns:a16="http://schemas.microsoft.com/office/drawing/2014/main" id="{A9862F2A-45F2-4E8C-BE19-3233E0CA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EB9D3F-B2ED-4690-B113-3C60A4A573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3" name="Line 4">
            <a:extLst>
              <a:ext uri="{FF2B5EF4-FFF2-40B4-BE49-F238E27FC236}">
                <a16:creationId xmlns:a16="http://schemas.microsoft.com/office/drawing/2014/main" id="{76B355AC-3AA5-45ED-B00E-ECDC1FD9B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1EE81316-5F2A-49D1-A065-A869341F4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93D7986-233F-4D24-85B0-B32D5E195A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4E0BB11-7ECE-49D5-9119-8352FD75CBA9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E299D-52E4-4F0D-900D-EFEE0A456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4985" y="3888883"/>
            <a:ext cx="4990204" cy="2865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7FF8BA-A7F0-4233-AC89-D6344285A8B8}"/>
              </a:ext>
            </a:extLst>
          </p:cNvPr>
          <p:cNvSpPr/>
          <p:nvPr/>
        </p:nvSpPr>
        <p:spPr>
          <a:xfrm>
            <a:off x="5715000" y="6529654"/>
            <a:ext cx="214432" cy="241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6E2E7B-ACB4-45A3-AF80-CFCA3F0F73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5186" y="3718461"/>
            <a:ext cx="3098396" cy="28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74" y="3355356"/>
            <a:ext cx="5363826" cy="3426445"/>
          </a:xfrm>
          <a:prstGeom prst="rect">
            <a:avLst/>
          </a:prstGeom>
        </p:spPr>
      </p:pic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5207226" y="1722328"/>
            <a:ext cx="5155974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Summer 2025 - May 27 to Aug 1</a:t>
            </a:r>
          </a:p>
          <a:p>
            <a:pPr algn="ctr"/>
            <a:r>
              <a:rPr lang="en-US" b="1" dirty="0">
                <a:solidFill>
                  <a:srgbClr val="782F40"/>
                </a:solidFill>
              </a:rPr>
              <a:t>Ed Hilinski and Bridget DePrince</a:t>
            </a:r>
          </a:p>
          <a:p>
            <a:pPr algn="ctr"/>
            <a:r>
              <a:rPr lang="en-US" sz="1100" b="1" dirty="0">
                <a:solidFill>
                  <a:srgbClr val="782F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https://www.chem.fsu.edu/reu/</a:t>
            </a:r>
            <a:r>
              <a:rPr lang="en-US" sz="1100" b="1" dirty="0">
                <a:solidFill>
                  <a:srgbClr val="782F40"/>
                </a:solidFill>
              </a:rPr>
              <a:t> </a:t>
            </a:r>
          </a:p>
          <a:p>
            <a:pPr algn="ctr"/>
            <a:r>
              <a:rPr lang="en-US" sz="1600" b="1" i="1" dirty="0"/>
              <a:t>Department of Chemistry and Biochemistry</a:t>
            </a:r>
          </a:p>
          <a:p>
            <a:pPr algn="ctr"/>
            <a:r>
              <a:rPr lang="en-US" sz="1600" b="1" i="1" dirty="0"/>
              <a:t>Florida State University</a:t>
            </a:r>
          </a:p>
          <a:p>
            <a:pPr algn="ctr"/>
            <a:r>
              <a:rPr lang="en-US" sz="1600" b="1" i="1" dirty="0"/>
              <a:t>Tallahassee, Florida  32306-4390</a:t>
            </a:r>
          </a:p>
        </p:txBody>
      </p:sp>
      <p:sp>
        <p:nvSpPr>
          <p:cNvPr id="23" name="Rectangle 7"/>
          <p:cNvSpPr txBox="1">
            <a:spLocks noChangeArrowheads="1"/>
          </p:cNvSpPr>
          <p:nvPr/>
        </p:nvSpPr>
        <p:spPr bwMode="auto">
          <a:xfrm>
            <a:off x="3200400" y="381000"/>
            <a:ext cx="670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b="1" kern="0" dirty="0">
                <a:solidFill>
                  <a:schemeClr val="tx1"/>
                </a:solidFill>
              </a:rPr>
              <a:t>NSF-REU: Sunshine Institute for the</a:t>
            </a:r>
            <a:br>
              <a:rPr lang="en-US" sz="2400" b="1" kern="0" dirty="0">
                <a:solidFill>
                  <a:schemeClr val="tx1"/>
                </a:solidFill>
              </a:rPr>
            </a:br>
            <a:r>
              <a:rPr lang="en-US" sz="2400" b="1" kern="0" dirty="0">
                <a:solidFill>
                  <a:schemeClr val="tx1"/>
                </a:solidFill>
              </a:rPr>
              <a:t>                  Interaction of Light with Matter</a:t>
            </a:r>
          </a:p>
        </p:txBody>
      </p:sp>
      <p:pic>
        <p:nvPicPr>
          <p:cNvPr id="24" name="Picture 2" descr="ns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290" y="228600"/>
            <a:ext cx="114911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7CB76-A733-4196-9DB5-F5D77B2B1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15" y="3663749"/>
            <a:ext cx="1406645" cy="13828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007356-73EA-4AC7-8B9A-B736D802F95C}"/>
              </a:ext>
            </a:extLst>
          </p:cNvPr>
          <p:cNvSpPr/>
          <p:nvPr/>
        </p:nvSpPr>
        <p:spPr>
          <a:xfrm>
            <a:off x="1779126" y="1627665"/>
            <a:ext cx="3372649" cy="5926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64E1D3-FC4D-4A19-BA68-CB394ADBA8D4}"/>
              </a:ext>
            </a:extLst>
          </p:cNvPr>
          <p:cNvSpPr/>
          <p:nvPr/>
        </p:nvSpPr>
        <p:spPr>
          <a:xfrm>
            <a:off x="1808952" y="6493934"/>
            <a:ext cx="3372649" cy="5926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DD0B4E-3BAD-4367-8557-1EE7A7E90218}"/>
              </a:ext>
            </a:extLst>
          </p:cNvPr>
          <p:cNvSpPr/>
          <p:nvPr/>
        </p:nvSpPr>
        <p:spPr>
          <a:xfrm>
            <a:off x="1828800" y="1676400"/>
            <a:ext cx="76201" cy="485986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752337-610F-4CA1-9BEB-282B1C755E15}"/>
              </a:ext>
            </a:extLst>
          </p:cNvPr>
          <p:cNvSpPr/>
          <p:nvPr/>
        </p:nvSpPr>
        <p:spPr>
          <a:xfrm>
            <a:off x="5105401" y="1676400"/>
            <a:ext cx="76201" cy="485986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84B521-9A85-4A0B-A609-90D9B20551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68166" y="533401"/>
            <a:ext cx="1332235" cy="5828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9A6614-11AB-44BD-8585-D08ED9309A19}"/>
              </a:ext>
            </a:extLst>
          </p:cNvPr>
          <p:cNvSpPr txBox="1"/>
          <p:nvPr/>
        </p:nvSpPr>
        <p:spPr>
          <a:xfrm>
            <a:off x="5211154" y="3200400"/>
            <a:ext cx="5456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latin typeface="Calibri" panose="020F0502020204030204" pitchFamily="34" charset="0"/>
                <a:ea typeface="Calibri" panose="020F0502020204030204" pitchFamily="34" charset="0"/>
              </a:rPr>
              <a:t>Acknowledgment: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We thank the NSF-Research Experiences for Undergraduates (REU) Sites program. </a:t>
            </a:r>
          </a:p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This material is based upon work supported by the NSF under Grant CHE-2150301.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21209-3B1A-4D55-BE5A-654D5367D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471" y="1703280"/>
            <a:ext cx="3372649" cy="49950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284327-01DB-44FA-8ADC-C1C592CE8EA1}"/>
              </a:ext>
            </a:extLst>
          </p:cNvPr>
          <p:cNvSpPr txBox="1"/>
          <p:nvPr/>
        </p:nvSpPr>
        <p:spPr>
          <a:xfrm>
            <a:off x="11831748" y="65532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</a:t>
            </a:r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D1C67FBA-ADEE-4439-B9D3-9593ABB42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5240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5">
            <a:extLst>
              <a:ext uri="{FF2B5EF4-FFF2-40B4-BE49-F238E27FC236}">
                <a16:creationId xmlns:a16="http://schemas.microsoft.com/office/drawing/2014/main" id="{C9A9CADF-6F5A-48D1-93C2-9ABE6CFDB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5786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431FF72-C408-4810-909B-7834B30B07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668939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81163" y="1176166"/>
            <a:ext cx="46340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82F40"/>
                </a:solidFill>
              </a:rPr>
              <a:t>Photochemistry Café</a:t>
            </a:r>
          </a:p>
          <a:p>
            <a:pPr algn="ctr"/>
            <a:r>
              <a:rPr lang="en-US" sz="2000" b="1" i="1" dirty="0"/>
              <a:t>“Understanding and Controlling Excited States at</a:t>
            </a:r>
          </a:p>
          <a:p>
            <a:pPr algn="ctr"/>
            <a:r>
              <a:rPr lang="en-US" sz="2000" b="1" i="1" dirty="0"/>
              <a:t>Molecule-Metal Oxide Interfaces”</a:t>
            </a:r>
            <a:br>
              <a:rPr lang="en-US" sz="2000" b="1" i="1" dirty="0"/>
            </a:br>
            <a:r>
              <a:rPr lang="en-US" sz="1200" b="1" i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http://www.chem.fsu.edu/reu-links/</a:t>
            </a:r>
            <a:endParaRPr lang="en-US" sz="1200" b="1" i="1" dirty="0">
              <a:solidFill>
                <a:srgbClr val="782F40"/>
              </a:solidFill>
            </a:endParaRPr>
          </a:p>
          <a:p>
            <a:pPr algn="ctr"/>
            <a:r>
              <a:rPr lang="en-US" sz="2000" b="1" dirty="0"/>
              <a:t>Prof. Kenneth Hanson</a:t>
            </a:r>
            <a:br>
              <a:rPr lang="en-US" sz="2400" b="1" dirty="0"/>
            </a:br>
            <a:r>
              <a:rPr lang="en-US" sz="1200" b="1" dirty="0"/>
              <a:t>June 3, 2025, 9:00-10:00 p.m. </a:t>
            </a:r>
          </a:p>
          <a:p>
            <a:pPr algn="ctr"/>
            <a:r>
              <a:rPr lang="en-US" sz="1200" b="1" dirty="0"/>
              <a:t>CSL 1005, Tallahassee, Florida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7C030-9ED9-4ADE-BB65-7A9B968DA4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2452"/>
          <a:stretch/>
        </p:blipFill>
        <p:spPr>
          <a:xfrm>
            <a:off x="76200" y="1176166"/>
            <a:ext cx="5638800" cy="329251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C84747B0-04F7-476D-A9C0-69292FF43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4" name="Picture 2" descr="nsf1">
            <a:extLst>
              <a:ext uri="{FF2B5EF4-FFF2-40B4-BE49-F238E27FC236}">
                <a16:creationId xmlns:a16="http://schemas.microsoft.com/office/drawing/2014/main" id="{295E23C5-0896-4966-A98E-2B008D90D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7F2E26-9207-4DD5-AA10-4B45D4C566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1" name="Line 4">
            <a:extLst>
              <a:ext uri="{FF2B5EF4-FFF2-40B4-BE49-F238E27FC236}">
                <a16:creationId xmlns:a16="http://schemas.microsoft.com/office/drawing/2014/main" id="{2A74083B-E799-45C2-AB7D-410EDBF7F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5">
            <a:extLst>
              <a:ext uri="{FF2B5EF4-FFF2-40B4-BE49-F238E27FC236}">
                <a16:creationId xmlns:a16="http://schemas.microsoft.com/office/drawing/2014/main" id="{C6705307-FF4A-4B7C-BD18-DF7D43CC1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DC8A956-1DBD-430C-A7E2-8E8369E291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495DBC-8FBC-4709-B19B-65FE2E18CA5E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BF525-4A2F-448A-8C0D-5D76BB5EF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2535" y="3496621"/>
            <a:ext cx="6932265" cy="3304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A3B90C-9BA7-4469-9493-25B20A16AF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03" r="9937"/>
          <a:stretch/>
        </p:blipFill>
        <p:spPr>
          <a:xfrm>
            <a:off x="73762" y="4696585"/>
            <a:ext cx="5613448" cy="20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0D7A3-28EF-4D7F-A7BC-D96C6483466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A90E1-AB13-44AC-8143-E936172C716E}"/>
              </a:ext>
            </a:extLst>
          </p:cNvPr>
          <p:cNvSpPr txBox="1"/>
          <p:nvPr/>
        </p:nvSpPr>
        <p:spPr>
          <a:xfrm>
            <a:off x="2458033" y="1087160"/>
            <a:ext cx="72759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Tour of Departmental Shared Research Facilities</a:t>
            </a:r>
            <a:br>
              <a:rPr lang="en-US" sz="2400" b="1" dirty="0">
                <a:solidFill>
                  <a:srgbClr val="782F40"/>
                </a:solidFill>
              </a:rPr>
            </a:br>
            <a:r>
              <a:rPr lang="en-US" sz="1400" b="1" dirty="0"/>
              <a:t>June 3, 2025 – CSL with Prof. Ken Hanson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C942751-A63A-41B4-A12C-0A87E492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2" name="Picture 2" descr="nsf1">
            <a:extLst>
              <a:ext uri="{FF2B5EF4-FFF2-40B4-BE49-F238E27FC236}">
                <a16:creationId xmlns:a16="http://schemas.microsoft.com/office/drawing/2014/main" id="{172B1984-0BD7-4316-85BF-65B8CEAE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FDDA8-5E72-4F67-A597-0FEB9C4E4D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14" name="Line 4">
            <a:extLst>
              <a:ext uri="{FF2B5EF4-FFF2-40B4-BE49-F238E27FC236}">
                <a16:creationId xmlns:a16="http://schemas.microsoft.com/office/drawing/2014/main" id="{E864BF6D-B87E-4A3A-A1C9-4BA10A83E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1F81AF4C-FE74-4234-ADE7-8AE3AD2E8E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05AC24-A71E-4C51-AF53-5168FAF829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72A09-4DB7-44F5-962C-F6A18E1F8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35" y="1717626"/>
            <a:ext cx="3495740" cy="2117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8CBF96-2C4A-4027-BCEF-3EAE23459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924" y="1746986"/>
            <a:ext cx="3797676" cy="21184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34578B-F892-460F-92C7-C917A8BD6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135" y="4435868"/>
            <a:ext cx="3510972" cy="21172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35877B-0161-494B-B068-15E702ED0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908" y="4121795"/>
            <a:ext cx="5134692" cy="24196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9276CC-FC55-4707-B44D-59EB3B2368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3119" y="2048327"/>
            <a:ext cx="3254481" cy="24196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3A9B913-CC6E-45C0-840C-F768DA9C5726}"/>
              </a:ext>
            </a:extLst>
          </p:cNvPr>
          <p:cNvSpPr txBox="1"/>
          <p:nvPr/>
        </p:nvSpPr>
        <p:spPr>
          <a:xfrm>
            <a:off x="182135" y="1720454"/>
            <a:ext cx="3495740" cy="276999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Mass Spectrometry Laboratory (MASS Lab)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7CF74D-79F3-470D-A7E6-6F2E5B3D1D2D}"/>
              </a:ext>
            </a:extLst>
          </p:cNvPr>
          <p:cNvSpPr txBox="1"/>
          <p:nvPr/>
        </p:nvSpPr>
        <p:spPr>
          <a:xfrm>
            <a:off x="182135" y="4430643"/>
            <a:ext cx="1181291" cy="276999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NMR Lab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D5991C-CF29-4D61-9397-864654644007}"/>
              </a:ext>
            </a:extLst>
          </p:cNvPr>
          <p:cNvSpPr txBox="1"/>
          <p:nvPr/>
        </p:nvSpPr>
        <p:spPr>
          <a:xfrm>
            <a:off x="10192679" y="4121795"/>
            <a:ext cx="1846921" cy="276999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Spectroscopy Lab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05308C-6830-426D-BA0B-35542B7710D7}"/>
              </a:ext>
            </a:extLst>
          </p:cNvPr>
          <p:cNvSpPr txBox="1"/>
          <p:nvPr/>
        </p:nvSpPr>
        <p:spPr>
          <a:xfrm>
            <a:off x="8225672" y="1744145"/>
            <a:ext cx="3813928" cy="276999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Materials Characterization Laboratory (MAC Lab)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16C40C-F34B-47F1-B3AE-FBA269AE61CD}"/>
              </a:ext>
            </a:extLst>
          </p:cNvPr>
          <p:cNvSpPr txBox="1"/>
          <p:nvPr/>
        </p:nvSpPr>
        <p:spPr>
          <a:xfrm>
            <a:off x="4213119" y="2051038"/>
            <a:ext cx="1181291" cy="276999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X-Ray Lab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199D886-D203-455C-9291-D89D148CE07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06" y="5101120"/>
            <a:ext cx="2985543" cy="145199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BE395FA-D523-4097-9541-26936223A388}"/>
              </a:ext>
            </a:extLst>
          </p:cNvPr>
          <p:cNvSpPr txBox="1"/>
          <p:nvPr/>
        </p:nvSpPr>
        <p:spPr>
          <a:xfrm>
            <a:off x="3813306" y="4643735"/>
            <a:ext cx="2985543" cy="461665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June 5 – after a thunderstorm,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some nice optical phenomena</a:t>
            </a:r>
          </a:p>
        </p:txBody>
      </p:sp>
    </p:spTree>
    <p:extLst>
      <p:ext uri="{BB962C8B-B14F-4D97-AF65-F5344CB8AC3E}">
        <p14:creationId xmlns:p14="http://schemas.microsoft.com/office/powerpoint/2010/main" val="3756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0D7A3-28EF-4D7F-A7BC-D96C6483466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A90E1-AB13-44AC-8143-E936172C716E}"/>
              </a:ext>
            </a:extLst>
          </p:cNvPr>
          <p:cNvSpPr txBox="1"/>
          <p:nvPr/>
        </p:nvSpPr>
        <p:spPr>
          <a:xfrm>
            <a:off x="489874" y="1087160"/>
            <a:ext cx="1121230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After a Thunderstorm, the View Outside a CSL 5</a:t>
            </a:r>
            <a:r>
              <a:rPr lang="en-US" sz="2400" b="1" baseline="30000" dirty="0">
                <a:solidFill>
                  <a:srgbClr val="782F40"/>
                </a:solidFill>
              </a:rPr>
              <a:t>th</a:t>
            </a:r>
            <a:r>
              <a:rPr lang="en-US" sz="2400" b="1" dirty="0">
                <a:solidFill>
                  <a:srgbClr val="782F40"/>
                </a:solidFill>
              </a:rPr>
              <a:t> Floor East Side Window…</a:t>
            </a:r>
          </a:p>
          <a:p>
            <a:pPr algn="ctr"/>
            <a:r>
              <a:rPr lang="en-US" sz="2400" b="1" dirty="0">
                <a:solidFill>
                  <a:srgbClr val="782F40"/>
                </a:solidFill>
              </a:rPr>
              <a:t>Nice Optical Splendors</a:t>
            </a:r>
            <a:br>
              <a:rPr lang="en-US" sz="2400" b="1" dirty="0">
                <a:solidFill>
                  <a:srgbClr val="782F40"/>
                </a:solidFill>
              </a:rPr>
            </a:br>
            <a:r>
              <a:rPr lang="en-US" sz="1400" b="1" dirty="0"/>
              <a:t>June 5, 2025 – CSL with Dr. Ed Hilinski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C942751-A63A-41B4-A12C-0A87E492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2" name="Picture 2" descr="nsf1">
            <a:extLst>
              <a:ext uri="{FF2B5EF4-FFF2-40B4-BE49-F238E27FC236}">
                <a16:creationId xmlns:a16="http://schemas.microsoft.com/office/drawing/2014/main" id="{172B1984-0BD7-4316-85BF-65B8CEAE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FDDA8-5E72-4F67-A597-0FEB9C4E4D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14" name="Line 4">
            <a:extLst>
              <a:ext uri="{FF2B5EF4-FFF2-40B4-BE49-F238E27FC236}">
                <a16:creationId xmlns:a16="http://schemas.microsoft.com/office/drawing/2014/main" id="{E864BF6D-B87E-4A3A-A1C9-4BA10A83E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1F81AF4C-FE74-4234-ADE7-8AE3AD2E8E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05AC24-A71E-4C51-AF53-5168FAF829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99D886-D203-455C-9291-D89D148CE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63929"/>
            <a:ext cx="9144000" cy="44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85618" y="1455031"/>
            <a:ext cx="462076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Happy Birthday, Max!</a:t>
            </a:r>
          </a:p>
          <a:p>
            <a:pPr algn="ctr"/>
            <a:r>
              <a:rPr lang="en-US" sz="1400" b="1" dirty="0">
                <a:solidFill>
                  <a:srgbClr val="782F40"/>
                </a:solidFill>
              </a:rPr>
              <a:t> </a:t>
            </a:r>
            <a:r>
              <a:rPr lang="en-US" sz="1400" b="1" dirty="0"/>
              <a:t>June 6, 2025 – CSL 1005, Tallahassee, Florida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dirty="0"/>
              <a:t>Black Forest Cake from </a:t>
            </a:r>
          </a:p>
          <a:p>
            <a:pPr algn="ctr"/>
            <a:r>
              <a:rPr lang="en-US" sz="1400" b="1" dirty="0"/>
              <a:t>Au </a:t>
            </a:r>
            <a:r>
              <a:rPr lang="en-US" sz="1400" b="1" dirty="0" err="1"/>
              <a:t>Péché</a:t>
            </a:r>
            <a:r>
              <a:rPr lang="en-US" sz="1400" b="1" dirty="0"/>
              <a:t> Mignon French Pastry Shop</a:t>
            </a:r>
          </a:p>
          <a:p>
            <a:pPr algn="ctr"/>
            <a:r>
              <a:rPr lang="en-US" sz="1400" b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https://www.frenchpastrytallahassee.com/</a:t>
            </a:r>
            <a:r>
              <a:rPr lang="en-US" sz="1400" b="1" dirty="0">
                <a:solidFill>
                  <a:srgbClr val="782F40"/>
                </a:solidFill>
              </a:rPr>
              <a:t> </a:t>
            </a:r>
            <a:r>
              <a:rPr lang="en-US" sz="1400" b="1" dirty="0"/>
              <a:t>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B3B014E5-853F-40BF-954A-8FB880FE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5" name="Picture 2" descr="nsf1">
            <a:extLst>
              <a:ext uri="{FF2B5EF4-FFF2-40B4-BE49-F238E27FC236}">
                <a16:creationId xmlns:a16="http://schemas.microsoft.com/office/drawing/2014/main" id="{CB391E2D-F49D-440F-A4CF-DF3F1799C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C0CC96-0435-476C-AE7A-F67888ACF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1" name="Line 4">
            <a:extLst>
              <a:ext uri="{FF2B5EF4-FFF2-40B4-BE49-F238E27FC236}">
                <a16:creationId xmlns:a16="http://schemas.microsoft.com/office/drawing/2014/main" id="{559A325A-4C09-4A78-80AD-FE6F7EA74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5">
            <a:extLst>
              <a:ext uri="{FF2B5EF4-FFF2-40B4-BE49-F238E27FC236}">
                <a16:creationId xmlns:a16="http://schemas.microsoft.com/office/drawing/2014/main" id="{1AED72FE-436D-4BF1-AEBB-874642F28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AEF29EC-3955-49A6-9A13-A9FBF8E1BF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477074-E764-4138-9187-4982F68821CF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4707E-0902-4DCC-ADB6-52C5CED7A3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84" y="3369317"/>
            <a:ext cx="6300574" cy="3064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D8BA6-59EF-4661-AF52-45E507029C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6"/>
          <a:stretch/>
        </p:blipFill>
        <p:spPr>
          <a:xfrm>
            <a:off x="9443007" y="1328149"/>
            <a:ext cx="2596593" cy="510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7EB3CF-7F9E-4647-B739-CAD15E32C1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r="18889"/>
          <a:stretch/>
        </p:blipFill>
        <p:spPr>
          <a:xfrm>
            <a:off x="152400" y="1328149"/>
            <a:ext cx="266615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906E69B-6B50-43D5-AA15-E8961AFCBCFE}"/>
              </a:ext>
            </a:extLst>
          </p:cNvPr>
          <p:cNvSpPr/>
          <p:nvPr/>
        </p:nvSpPr>
        <p:spPr>
          <a:xfrm>
            <a:off x="7487689" y="6476129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CDE662-5A4A-498D-B7C7-499B720ABEEF}"/>
              </a:ext>
            </a:extLst>
          </p:cNvPr>
          <p:cNvSpPr/>
          <p:nvPr/>
        </p:nvSpPr>
        <p:spPr>
          <a:xfrm>
            <a:off x="7325709" y="3581401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096CA-888F-47AE-973E-BE1B1F1BFA25}"/>
              </a:ext>
            </a:extLst>
          </p:cNvPr>
          <p:cNvSpPr/>
          <p:nvPr/>
        </p:nvSpPr>
        <p:spPr>
          <a:xfrm>
            <a:off x="6132744" y="2116801"/>
            <a:ext cx="426381" cy="5334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C7508-B209-4CB5-9172-EA503524E0A7}"/>
              </a:ext>
            </a:extLst>
          </p:cNvPr>
          <p:cNvSpPr/>
          <p:nvPr/>
        </p:nvSpPr>
        <p:spPr>
          <a:xfrm>
            <a:off x="2325330" y="5818026"/>
            <a:ext cx="4275764" cy="7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18ECE-14F5-4A43-B612-9C60067EDA84}"/>
              </a:ext>
            </a:extLst>
          </p:cNvPr>
          <p:cNvSpPr txBox="1"/>
          <p:nvPr/>
        </p:nvSpPr>
        <p:spPr>
          <a:xfrm>
            <a:off x="7202119" y="1215216"/>
            <a:ext cx="44564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82F40"/>
                </a:solidFill>
              </a:rPr>
              <a:t>Photochemistry Café</a:t>
            </a:r>
          </a:p>
          <a:p>
            <a:pPr algn="ctr"/>
            <a:r>
              <a:rPr lang="en-US" sz="2000" b="1" i="1" dirty="0"/>
              <a:t>“Plasmonic Semiconductor Nanocrystals”</a:t>
            </a:r>
            <a:br>
              <a:rPr lang="en-US" sz="2000" b="1" i="1" dirty="0"/>
            </a:br>
            <a:r>
              <a:rPr lang="en-US" sz="1200" b="1" i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http://www.chem.fsu.edu/reu-links/</a:t>
            </a:r>
            <a:endParaRPr lang="en-US" sz="1200" b="1" i="1" dirty="0"/>
          </a:p>
          <a:p>
            <a:pPr algn="ctr"/>
            <a:r>
              <a:rPr lang="en-US" sz="2000" b="1" dirty="0"/>
              <a:t>Prof. Geoffrey Strouse</a:t>
            </a:r>
            <a:br>
              <a:rPr lang="en-US" sz="2400" b="1" dirty="0"/>
            </a:br>
            <a:r>
              <a:rPr lang="en-US" sz="1200" b="1" dirty="0"/>
              <a:t>June 6, 2025, 3:30-4:30 p.m. </a:t>
            </a:r>
          </a:p>
          <a:p>
            <a:pPr algn="ctr"/>
            <a:r>
              <a:rPr lang="en-US" sz="1200" b="1" dirty="0"/>
              <a:t>CSL 1005, Tallahassee, Florida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B46B9B74-57F3-4366-AC90-C59E61C0D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25" name="Picture 2" descr="nsf1">
            <a:extLst>
              <a:ext uri="{FF2B5EF4-FFF2-40B4-BE49-F238E27FC236}">
                <a16:creationId xmlns:a16="http://schemas.microsoft.com/office/drawing/2014/main" id="{54744309-BB07-4C9B-B0B1-8E75E489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6DF4F5-475A-48DA-A1A1-E047B5118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8" name="Line 4">
            <a:extLst>
              <a:ext uri="{FF2B5EF4-FFF2-40B4-BE49-F238E27FC236}">
                <a16:creationId xmlns:a16="http://schemas.microsoft.com/office/drawing/2014/main" id="{F777C1D5-02BC-4036-AEC6-59C3BEDBA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63C76586-EA09-4A85-B502-7833A4DDF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481B9D-A60C-44D6-BC50-52CEB77093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5C2289-2070-4C0C-885F-ADB88C3BF1A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EE47D-E0FF-4125-B9F4-50144AD45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9723" y="3092653"/>
            <a:ext cx="3462174" cy="3212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F40B28-51C4-4B68-A4B2-A9F7DB2000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613" y="1176166"/>
            <a:ext cx="3591426" cy="2905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53D78E-E10A-40E5-AF77-ACA4DA1C91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295" y="4087970"/>
            <a:ext cx="6516105" cy="27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906E69B-6B50-43D5-AA15-E8961AFCBCFE}"/>
              </a:ext>
            </a:extLst>
          </p:cNvPr>
          <p:cNvSpPr/>
          <p:nvPr/>
        </p:nvSpPr>
        <p:spPr>
          <a:xfrm>
            <a:off x="6696859" y="6476129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CDE662-5A4A-498D-B7C7-499B720ABEEF}"/>
              </a:ext>
            </a:extLst>
          </p:cNvPr>
          <p:cNvSpPr/>
          <p:nvPr/>
        </p:nvSpPr>
        <p:spPr>
          <a:xfrm>
            <a:off x="6534879" y="3581401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096CA-888F-47AE-973E-BE1B1F1BFA25}"/>
              </a:ext>
            </a:extLst>
          </p:cNvPr>
          <p:cNvSpPr/>
          <p:nvPr/>
        </p:nvSpPr>
        <p:spPr>
          <a:xfrm>
            <a:off x="6132744" y="2116801"/>
            <a:ext cx="426381" cy="5334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C7508-B209-4CB5-9172-EA503524E0A7}"/>
              </a:ext>
            </a:extLst>
          </p:cNvPr>
          <p:cNvSpPr/>
          <p:nvPr/>
        </p:nvSpPr>
        <p:spPr>
          <a:xfrm>
            <a:off x="2325330" y="5818026"/>
            <a:ext cx="4275764" cy="7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F0F476AA-3D83-430F-B960-A09A77B57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26" name="Picture 2" descr="nsf1">
            <a:extLst>
              <a:ext uri="{FF2B5EF4-FFF2-40B4-BE49-F238E27FC236}">
                <a16:creationId xmlns:a16="http://schemas.microsoft.com/office/drawing/2014/main" id="{3E9D5B82-6D4B-435D-95D8-AAB8F7774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3E397-2F1C-4751-A7C1-92B1AA877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8" name="Line 4">
            <a:extLst>
              <a:ext uri="{FF2B5EF4-FFF2-40B4-BE49-F238E27FC236}">
                <a16:creationId xmlns:a16="http://schemas.microsoft.com/office/drawing/2014/main" id="{A659FA35-485B-45F8-BCB7-59555E081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2E744D76-A0FB-4E8A-B847-CBE584D3B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4C65FCA-ACE8-4662-A0E1-1F2BAFD6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E5B43B-5C4E-4015-A38F-0A714E1B77B0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396755-3B65-44B3-BF38-D5D3B7ED3EF1}"/>
              </a:ext>
            </a:extLst>
          </p:cNvPr>
          <p:cNvSpPr txBox="1"/>
          <p:nvPr/>
        </p:nvSpPr>
        <p:spPr>
          <a:xfrm>
            <a:off x="5867400" y="1215216"/>
            <a:ext cx="44564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82F40"/>
                </a:solidFill>
              </a:rPr>
              <a:t>Photochemistry Café</a:t>
            </a:r>
          </a:p>
          <a:p>
            <a:pPr algn="ctr"/>
            <a:r>
              <a:rPr lang="en-US" sz="2000" b="1" i="1" dirty="0"/>
              <a:t>“Plasmonic Semiconductor Nanocrystals”</a:t>
            </a:r>
            <a:br>
              <a:rPr lang="en-US" sz="2000" b="1" i="1" dirty="0"/>
            </a:br>
            <a:r>
              <a:rPr lang="en-US" sz="1200" b="1" i="1" dirty="0">
                <a:solidFill>
                  <a:srgbClr val="782F4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http://www.chem.fsu.edu/reu-links/</a:t>
            </a:r>
            <a:endParaRPr lang="en-US" sz="1200" b="1" i="1" dirty="0"/>
          </a:p>
          <a:p>
            <a:pPr algn="ctr"/>
            <a:r>
              <a:rPr lang="en-US" sz="2000" b="1" dirty="0"/>
              <a:t>Prof. Geoffrey Strouse</a:t>
            </a:r>
            <a:br>
              <a:rPr lang="en-US" sz="2400" b="1" dirty="0"/>
            </a:br>
            <a:r>
              <a:rPr lang="en-US" sz="1200" b="1" dirty="0"/>
              <a:t>June 6, 2025, 3:30-4:30 p.m. </a:t>
            </a:r>
          </a:p>
          <a:p>
            <a:pPr algn="ctr"/>
            <a:r>
              <a:rPr lang="en-US" sz="1200" b="1" dirty="0"/>
              <a:t>CSL 1005, Tallahassee, Florida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00EA7-B3E0-4834-A413-4E2A2025EE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9"/>
          <a:stretch/>
        </p:blipFill>
        <p:spPr>
          <a:xfrm>
            <a:off x="1822875" y="3092653"/>
            <a:ext cx="9378525" cy="358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95A5A-068A-4703-9C14-FEE2FF8E7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094" y="1254277"/>
            <a:ext cx="4176356" cy="29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0D7A3-28EF-4D7F-A7BC-D96C6483466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A90E1-AB13-44AC-8143-E936172C716E}"/>
              </a:ext>
            </a:extLst>
          </p:cNvPr>
          <p:cNvSpPr txBox="1"/>
          <p:nvPr/>
        </p:nvSpPr>
        <p:spPr>
          <a:xfrm>
            <a:off x="2275551" y="1143000"/>
            <a:ext cx="76409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Under the Oaks at Lake Ella</a:t>
            </a:r>
            <a:br>
              <a:rPr lang="en-US" sz="2400" b="1" dirty="0">
                <a:solidFill>
                  <a:srgbClr val="782F40"/>
                </a:solidFill>
              </a:rPr>
            </a:br>
            <a:r>
              <a:rPr lang="en-US" sz="1400" b="1" dirty="0"/>
              <a:t>June 7, 2025 – Black Dog Café, Tallahassee, Florida with Profs. Wei Yang and Ed Hilinski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C942751-A63A-41B4-A12C-0A87E492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2" name="Picture 2" descr="nsf1">
            <a:extLst>
              <a:ext uri="{FF2B5EF4-FFF2-40B4-BE49-F238E27FC236}">
                <a16:creationId xmlns:a16="http://schemas.microsoft.com/office/drawing/2014/main" id="{172B1984-0BD7-4316-85BF-65B8CEAE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FDDA8-5E72-4F67-A597-0FEB9C4E4D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14" name="Line 4">
            <a:extLst>
              <a:ext uri="{FF2B5EF4-FFF2-40B4-BE49-F238E27FC236}">
                <a16:creationId xmlns:a16="http://schemas.microsoft.com/office/drawing/2014/main" id="{E864BF6D-B87E-4A3A-A1C9-4BA10A83E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1F81AF4C-FE74-4234-ADE7-8AE3AD2E8E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05AC24-A71E-4C51-AF53-5168FAF829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1E1C8E-F24E-4D65-AC21-699787614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54" y="1841624"/>
            <a:ext cx="7103691" cy="4004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B6C1F-ED1E-4A96-A504-F09E99755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249043"/>
            <a:ext cx="2971800" cy="2455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5BA47-B634-4420-A2F7-97621BE5A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4747340"/>
            <a:ext cx="3352800" cy="19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897546" y="1242782"/>
            <a:ext cx="4214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Wakulla Springs Excursion</a:t>
            </a:r>
          </a:p>
          <a:p>
            <a:pPr algn="ctr"/>
            <a:r>
              <a:rPr lang="en-US" sz="1200" b="1" i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https://thelodgeatwakullasprings.com/</a:t>
            </a:r>
            <a:endParaRPr lang="en-US" sz="1200" b="1" i="1" dirty="0">
              <a:solidFill>
                <a:srgbClr val="782F40"/>
              </a:solidFill>
            </a:endParaRPr>
          </a:p>
          <a:p>
            <a:pPr algn="ctr"/>
            <a:r>
              <a:rPr lang="en-US" sz="1400" b="1" dirty="0"/>
              <a:t>June 7, 2025, Wakulla, Florida</a:t>
            </a:r>
          </a:p>
          <a:p>
            <a:pPr algn="ctr"/>
            <a:r>
              <a:rPr lang="en-US" sz="1400" b="1" dirty="0"/>
              <a:t>with Ed Hilinski</a:t>
            </a: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EA284CB8-A6AC-465D-8BD5-DFAD2229F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22" name="Picture 2" descr="nsf1">
            <a:extLst>
              <a:ext uri="{FF2B5EF4-FFF2-40B4-BE49-F238E27FC236}">
                <a16:creationId xmlns:a16="http://schemas.microsoft.com/office/drawing/2014/main" id="{B5D0B2E4-DA6F-40E8-8449-12D8B2C2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BE7364-179B-4F75-8518-E9A08E0F15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4" name="Line 4">
            <a:extLst>
              <a:ext uri="{FF2B5EF4-FFF2-40B4-BE49-F238E27FC236}">
                <a16:creationId xmlns:a16="http://schemas.microsoft.com/office/drawing/2014/main" id="{68438687-50E7-45DA-985B-1D36F85AE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5">
            <a:extLst>
              <a:ext uri="{FF2B5EF4-FFF2-40B4-BE49-F238E27FC236}">
                <a16:creationId xmlns:a16="http://schemas.microsoft.com/office/drawing/2014/main" id="{BA7C1AEC-6A72-4DDC-B31D-E5663BD527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855822-4EAC-4E8E-8ABB-36251919B8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1BFD64-B667-4B34-A4E7-63B9A15FAD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9"/>
          <a:stretch/>
        </p:blipFill>
        <p:spPr>
          <a:xfrm>
            <a:off x="152400" y="1202591"/>
            <a:ext cx="5735780" cy="3608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D6B80-CF90-4E39-B57B-5EC23E5BE3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39" y="2576146"/>
            <a:ext cx="6057899" cy="40385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5B0217-2408-488E-9D99-9C09B3D4C407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27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742D771-913E-4CFC-8271-DA4360CCC1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>
          <a:xfrm>
            <a:off x="150262" y="4857181"/>
            <a:ext cx="2781300" cy="17305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485F4F-34FB-49F6-A17E-0904DE39E7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/>
          <a:stretch/>
        </p:blipFill>
        <p:spPr>
          <a:xfrm>
            <a:off x="3020290" y="4857181"/>
            <a:ext cx="2866821" cy="17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906E69B-6B50-43D5-AA15-E8961AFCBCFE}"/>
              </a:ext>
            </a:extLst>
          </p:cNvPr>
          <p:cNvSpPr/>
          <p:nvPr/>
        </p:nvSpPr>
        <p:spPr>
          <a:xfrm>
            <a:off x="7487689" y="6476129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CDE662-5A4A-498D-B7C7-499B720ABEEF}"/>
              </a:ext>
            </a:extLst>
          </p:cNvPr>
          <p:cNvSpPr/>
          <p:nvPr/>
        </p:nvSpPr>
        <p:spPr>
          <a:xfrm>
            <a:off x="7325709" y="3581401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096CA-888F-47AE-973E-BE1B1F1BFA25}"/>
              </a:ext>
            </a:extLst>
          </p:cNvPr>
          <p:cNvSpPr/>
          <p:nvPr/>
        </p:nvSpPr>
        <p:spPr>
          <a:xfrm>
            <a:off x="6132744" y="2116801"/>
            <a:ext cx="426381" cy="5334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C7508-B209-4CB5-9172-EA503524E0A7}"/>
              </a:ext>
            </a:extLst>
          </p:cNvPr>
          <p:cNvSpPr/>
          <p:nvPr/>
        </p:nvSpPr>
        <p:spPr>
          <a:xfrm>
            <a:off x="2325330" y="5818026"/>
            <a:ext cx="4275764" cy="7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18ECE-14F5-4A43-B612-9C60067EDA84}"/>
              </a:ext>
            </a:extLst>
          </p:cNvPr>
          <p:cNvSpPr txBox="1"/>
          <p:nvPr/>
        </p:nvSpPr>
        <p:spPr>
          <a:xfrm>
            <a:off x="514959" y="1143000"/>
            <a:ext cx="11162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82F40"/>
                </a:solidFill>
              </a:rPr>
              <a:t>In the X-Ray Lab, Going Over the Analysis of a new Crystal Phase</a:t>
            </a:r>
            <a:br>
              <a:rPr lang="en-US" sz="2000" b="1" i="1" dirty="0"/>
            </a:br>
            <a:r>
              <a:rPr lang="en-US" sz="1200" b="1" dirty="0"/>
              <a:t>June 9, 2025, Chemical Sciences Laboratory (CSL), Tallahassee, Florida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B46B9B74-57F3-4366-AC90-C59E61C0D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25" name="Picture 2" descr="nsf1">
            <a:extLst>
              <a:ext uri="{FF2B5EF4-FFF2-40B4-BE49-F238E27FC236}">
                <a16:creationId xmlns:a16="http://schemas.microsoft.com/office/drawing/2014/main" id="{54744309-BB07-4C9B-B0B1-8E75E489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6DF4F5-475A-48DA-A1A1-E047B5118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8" name="Line 4">
            <a:extLst>
              <a:ext uri="{FF2B5EF4-FFF2-40B4-BE49-F238E27FC236}">
                <a16:creationId xmlns:a16="http://schemas.microsoft.com/office/drawing/2014/main" id="{F777C1D5-02BC-4036-AEC6-59C3BEDBA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63C76586-EA09-4A85-B502-7833A4DDF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481B9D-A60C-44D6-BC50-52CEB7709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5C2289-2070-4C0C-885F-ADB88C3BF1A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5026F-08A1-43FA-B679-65CA60B5B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80834"/>
            <a:ext cx="8382000" cy="40765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0D804D-07F4-4437-96BE-7ADA94EF9B97}"/>
              </a:ext>
            </a:extLst>
          </p:cNvPr>
          <p:cNvSpPr txBox="1"/>
          <p:nvPr/>
        </p:nvSpPr>
        <p:spPr>
          <a:xfrm>
            <a:off x="2817390" y="2678137"/>
            <a:ext cx="1925275" cy="276999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Prof. Susan Latturner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1E6146-CD31-442D-AAB1-4A2BFF7B0196}"/>
              </a:ext>
            </a:extLst>
          </p:cNvPr>
          <p:cNvCxnSpPr>
            <a:cxnSpLocks/>
          </p:cNvCxnSpPr>
          <p:nvPr/>
        </p:nvCxnSpPr>
        <p:spPr>
          <a:xfrm>
            <a:off x="3886200" y="2955136"/>
            <a:ext cx="0" cy="780238"/>
          </a:xfrm>
          <a:prstGeom prst="straightConnector1">
            <a:avLst/>
          </a:prstGeom>
          <a:ln>
            <a:solidFill>
              <a:srgbClr val="CEB80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53A6A2F-37EC-42D6-8933-C471EFB7835C}"/>
              </a:ext>
            </a:extLst>
          </p:cNvPr>
          <p:cNvSpPr txBox="1"/>
          <p:nvPr/>
        </p:nvSpPr>
        <p:spPr>
          <a:xfrm>
            <a:off x="4343400" y="2133600"/>
            <a:ext cx="1925275" cy="461665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Femi Araoyinbo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(In-Lab Mentor)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F04F56-4900-4445-8DA4-2B9FC6724E4F}"/>
              </a:ext>
            </a:extLst>
          </p:cNvPr>
          <p:cNvCxnSpPr>
            <a:cxnSpLocks/>
          </p:cNvCxnSpPr>
          <p:nvPr/>
        </p:nvCxnSpPr>
        <p:spPr>
          <a:xfrm>
            <a:off x="5464113" y="2548080"/>
            <a:ext cx="98487" cy="1490520"/>
          </a:xfrm>
          <a:prstGeom prst="straightConnector1">
            <a:avLst/>
          </a:prstGeom>
          <a:ln>
            <a:solidFill>
              <a:srgbClr val="782F4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0CEA0F2-7E8F-47A4-9481-16C748C3CB11}"/>
              </a:ext>
            </a:extLst>
          </p:cNvPr>
          <p:cNvSpPr txBox="1"/>
          <p:nvPr/>
        </p:nvSpPr>
        <p:spPr>
          <a:xfrm>
            <a:off x="8450956" y="2048275"/>
            <a:ext cx="1925275" cy="461665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Justin Oh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(In-Lab Mentor)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F87030-B89B-4B8A-B410-9F20B9490EDE}"/>
              </a:ext>
            </a:extLst>
          </p:cNvPr>
          <p:cNvSpPr txBox="1"/>
          <p:nvPr/>
        </p:nvSpPr>
        <p:spPr>
          <a:xfrm>
            <a:off x="8971325" y="3204991"/>
            <a:ext cx="1925275" cy="646331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MaryLove Han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(REU Student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Participant)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79CC67F-DAB0-4644-8751-4FD9B5790B7E}"/>
              </a:ext>
            </a:extLst>
          </p:cNvPr>
          <p:cNvCxnSpPr>
            <a:cxnSpLocks/>
          </p:cNvCxnSpPr>
          <p:nvPr/>
        </p:nvCxnSpPr>
        <p:spPr>
          <a:xfrm flipH="1">
            <a:off x="9067800" y="3851322"/>
            <a:ext cx="685801" cy="492078"/>
          </a:xfrm>
          <a:prstGeom prst="straightConnector1">
            <a:avLst/>
          </a:prstGeom>
          <a:ln>
            <a:solidFill>
              <a:srgbClr val="CEB80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72A1E9-F9EB-404B-8D8D-5ABEEC0C92C1}"/>
              </a:ext>
            </a:extLst>
          </p:cNvPr>
          <p:cNvCxnSpPr>
            <a:cxnSpLocks/>
          </p:cNvCxnSpPr>
          <p:nvPr/>
        </p:nvCxnSpPr>
        <p:spPr>
          <a:xfrm flipH="1">
            <a:off x="8167247" y="2461408"/>
            <a:ext cx="519553" cy="395766"/>
          </a:xfrm>
          <a:prstGeom prst="straightConnector1">
            <a:avLst/>
          </a:prstGeom>
          <a:ln>
            <a:solidFill>
              <a:srgbClr val="782F4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F592E00-6688-4FBC-B6DC-EFE5B256AAE1}"/>
              </a:ext>
            </a:extLst>
          </p:cNvPr>
          <p:cNvSpPr txBox="1"/>
          <p:nvPr/>
        </p:nvSpPr>
        <p:spPr>
          <a:xfrm>
            <a:off x="6433944" y="1815077"/>
            <a:ext cx="1925275" cy="646331"/>
          </a:xfrm>
          <a:prstGeom prst="rect">
            <a:avLst/>
          </a:prstGeom>
          <a:solidFill>
            <a:srgbClr val="782F4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Rofiat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Sowemimo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(1</a:t>
            </a:r>
            <a:r>
              <a:rPr lang="en-US" sz="1200" b="1" baseline="30000" dirty="0">
                <a:solidFill>
                  <a:schemeClr val="bg1"/>
                </a:solidFill>
              </a:rPr>
              <a:t>st</a:t>
            </a:r>
            <a:r>
              <a:rPr lang="en-US" sz="1200" b="1" dirty="0">
                <a:solidFill>
                  <a:schemeClr val="bg1"/>
                </a:solidFill>
              </a:rPr>
              <a:t>-yr Graduate Student)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6503530-B598-462D-9019-7897A49906D8}"/>
              </a:ext>
            </a:extLst>
          </p:cNvPr>
          <p:cNvCxnSpPr>
            <a:cxnSpLocks/>
          </p:cNvCxnSpPr>
          <p:nvPr/>
        </p:nvCxnSpPr>
        <p:spPr>
          <a:xfrm flipH="1">
            <a:off x="6716228" y="2399852"/>
            <a:ext cx="126606" cy="1697509"/>
          </a:xfrm>
          <a:prstGeom prst="straightConnector1">
            <a:avLst/>
          </a:prstGeom>
          <a:ln>
            <a:solidFill>
              <a:srgbClr val="782F4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9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906E69B-6B50-43D5-AA15-E8961AFCBCFE}"/>
              </a:ext>
            </a:extLst>
          </p:cNvPr>
          <p:cNvSpPr/>
          <p:nvPr/>
        </p:nvSpPr>
        <p:spPr>
          <a:xfrm>
            <a:off x="7487689" y="6476129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CDE662-5A4A-498D-B7C7-499B720ABEEF}"/>
              </a:ext>
            </a:extLst>
          </p:cNvPr>
          <p:cNvSpPr/>
          <p:nvPr/>
        </p:nvSpPr>
        <p:spPr>
          <a:xfrm>
            <a:off x="7325709" y="3581401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096CA-888F-47AE-973E-BE1B1F1BFA25}"/>
              </a:ext>
            </a:extLst>
          </p:cNvPr>
          <p:cNvSpPr/>
          <p:nvPr/>
        </p:nvSpPr>
        <p:spPr>
          <a:xfrm>
            <a:off x="6132744" y="2116801"/>
            <a:ext cx="426381" cy="5334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C7508-B209-4CB5-9172-EA503524E0A7}"/>
              </a:ext>
            </a:extLst>
          </p:cNvPr>
          <p:cNvSpPr/>
          <p:nvPr/>
        </p:nvSpPr>
        <p:spPr>
          <a:xfrm>
            <a:off x="2325330" y="5818026"/>
            <a:ext cx="4275764" cy="7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18ECE-14F5-4A43-B612-9C60067EDA84}"/>
              </a:ext>
            </a:extLst>
          </p:cNvPr>
          <p:cNvSpPr txBox="1"/>
          <p:nvPr/>
        </p:nvSpPr>
        <p:spPr>
          <a:xfrm>
            <a:off x="7239000" y="1419623"/>
            <a:ext cx="44564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82F40"/>
                </a:solidFill>
              </a:rPr>
              <a:t>Photochemistry Café</a:t>
            </a:r>
          </a:p>
          <a:p>
            <a:pPr algn="ctr"/>
            <a:r>
              <a:rPr lang="en-US" sz="2000" b="1" i="1" dirty="0"/>
              <a:t>“Modeling Chemistry</a:t>
            </a:r>
          </a:p>
          <a:p>
            <a:pPr algn="ctr"/>
            <a:r>
              <a:rPr lang="en-US" sz="2000" b="1" i="1" dirty="0"/>
              <a:t>   in an Optical Cavity”</a:t>
            </a:r>
            <a:br>
              <a:rPr lang="en-US" sz="2000" b="1" i="1" dirty="0"/>
            </a:br>
            <a:r>
              <a:rPr lang="en-US" sz="1200" b="1" i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http://www.chem.fsu.edu/reu-links/</a:t>
            </a:r>
            <a:endParaRPr lang="en-US" sz="1200" b="1" i="1" dirty="0"/>
          </a:p>
          <a:p>
            <a:pPr algn="ctr"/>
            <a:r>
              <a:rPr lang="en-US" sz="2000" b="1" dirty="0"/>
              <a:t>Prof. A. Eugene DePrince</a:t>
            </a:r>
            <a:br>
              <a:rPr lang="en-US" sz="2400" b="1" dirty="0"/>
            </a:br>
            <a:r>
              <a:rPr lang="en-US" sz="1200" b="1" dirty="0"/>
              <a:t>June 10, 2025, 9:00-10:00 a.m. </a:t>
            </a:r>
          </a:p>
          <a:p>
            <a:pPr algn="ctr"/>
            <a:r>
              <a:rPr lang="en-US" sz="1200" b="1" dirty="0"/>
              <a:t>CSL 1005, Tallahassee, Florida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B46B9B74-57F3-4366-AC90-C59E61C0D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25" name="Picture 2" descr="nsf1">
            <a:extLst>
              <a:ext uri="{FF2B5EF4-FFF2-40B4-BE49-F238E27FC236}">
                <a16:creationId xmlns:a16="http://schemas.microsoft.com/office/drawing/2014/main" id="{54744309-BB07-4C9B-B0B1-8E75E489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6DF4F5-475A-48DA-A1A1-E047B5118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8" name="Line 4">
            <a:extLst>
              <a:ext uri="{FF2B5EF4-FFF2-40B4-BE49-F238E27FC236}">
                <a16:creationId xmlns:a16="http://schemas.microsoft.com/office/drawing/2014/main" id="{F777C1D5-02BC-4036-AEC6-59C3BEDBA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63C76586-EA09-4A85-B502-7833A4DDF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481B9D-A60C-44D6-BC50-52CEB77093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5C2289-2070-4C0C-885F-ADB88C3BF1A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89C87-0787-4940-BABD-0F5D87090D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69" y="4391488"/>
            <a:ext cx="3252304" cy="1829421"/>
          </a:xfrm>
          <a:prstGeom prst="rect">
            <a:avLst/>
          </a:prstGeom>
        </p:spPr>
      </p:pic>
      <p:sp>
        <p:nvSpPr>
          <p:cNvPr id="26" name="Rectangle 12">
            <a:extLst>
              <a:ext uri="{FF2B5EF4-FFF2-40B4-BE49-F238E27FC236}">
                <a16:creationId xmlns:a16="http://schemas.microsoft.com/office/drawing/2014/main" id="{F741E43C-25C3-4E88-806A-C5F88490F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871" y="1200310"/>
            <a:ext cx="603164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latin typeface="Arial" panose="020B0604020202020204" pitchFamily="34" charset="0"/>
              </a:rPr>
              <a:t>Cavity-molecule Interactions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Strong coupling of photonic and molecular degrees of freedom can lead to the formation of hybrid light-matter states known as polaritons that can exhibit significantly different properties relative to the original uncoupled states. For example, as the animation below shows, the optical properties of a molecule can be dramatically altered via sufficiently strong coupling to a cavity. In this case, an absorption feature in formaldehyde (described by a cavity quantum electrodynamics [QED] generalization of equation-of-motion [EOM] coupled-cluster [CC] theory and a minimal basis) splits into a lower and upper polariton state, separated by what is called the Rabi splitting, which, in this case, can exceed 1 eV.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87E827B-F591-4555-A8FF-715FA0A5D0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7" y="3956792"/>
            <a:ext cx="2768914" cy="2698815"/>
          </a:xfrm>
          <a:prstGeom prst="rect">
            <a:avLst/>
          </a:prstGeom>
        </p:spPr>
      </p:pic>
      <p:sp>
        <p:nvSpPr>
          <p:cNvPr id="38" name="Line 4">
            <a:extLst>
              <a:ext uri="{FF2B5EF4-FFF2-40B4-BE49-F238E27FC236}">
                <a16:creationId xmlns:a16="http://schemas.microsoft.com/office/drawing/2014/main" id="{1A5EA66D-C40F-4BF9-8F17-85EA3BB88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1504124"/>
            <a:ext cx="5891687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ACD244C-C530-4EAD-B527-CA51563E6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62" y="3394760"/>
            <a:ext cx="3633955" cy="27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817390" y="304886"/>
            <a:ext cx="6710363" cy="685715"/>
          </a:xfrm>
        </p:spPr>
        <p:txBody>
          <a:bodyPr/>
          <a:lstStyle/>
          <a:p>
            <a:r>
              <a:rPr lang="en-US" sz="1600" b="1" dirty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400" b="1" i="1" dirty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605787" y="2235812"/>
            <a:ext cx="21336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Mara Connelly</a:t>
            </a:r>
          </a:p>
          <a:p>
            <a:endParaRPr lang="en-US" sz="1300" dirty="0"/>
          </a:p>
          <a:p>
            <a:r>
              <a:rPr lang="en-US" sz="1300" dirty="0"/>
              <a:t>Katie Crouch</a:t>
            </a:r>
          </a:p>
          <a:p>
            <a:endParaRPr lang="en-US" sz="1300" dirty="0"/>
          </a:p>
          <a:p>
            <a:r>
              <a:rPr lang="en-US" sz="1300" dirty="0"/>
              <a:t>Ethan Dailey</a:t>
            </a:r>
          </a:p>
          <a:p>
            <a:endParaRPr lang="en-US" sz="1300" dirty="0"/>
          </a:p>
          <a:p>
            <a:r>
              <a:rPr lang="en-US" sz="1300" dirty="0"/>
              <a:t>MaryLove Han</a:t>
            </a:r>
          </a:p>
          <a:p>
            <a:endParaRPr lang="en-US" sz="1300" dirty="0"/>
          </a:p>
          <a:p>
            <a:r>
              <a:rPr lang="en-US" sz="1300" dirty="0"/>
              <a:t>Maxwell Kovall</a:t>
            </a:r>
          </a:p>
          <a:p>
            <a:endParaRPr lang="en-US" sz="1300" dirty="0"/>
          </a:p>
          <a:p>
            <a:r>
              <a:rPr lang="en-US" sz="1300" dirty="0"/>
              <a:t>Lauren Noggle</a:t>
            </a:r>
          </a:p>
          <a:p>
            <a:endParaRPr lang="en-US" sz="1300" dirty="0"/>
          </a:p>
          <a:p>
            <a:r>
              <a:rPr lang="en-US" sz="1300" dirty="0"/>
              <a:t>Nicholas Paris</a:t>
            </a:r>
          </a:p>
          <a:p>
            <a:endParaRPr lang="en-US" sz="1300" dirty="0"/>
          </a:p>
          <a:p>
            <a:r>
              <a:rPr lang="en-US" sz="1300" dirty="0"/>
              <a:t>Aliyyah Roberson</a:t>
            </a:r>
          </a:p>
          <a:p>
            <a:endParaRPr lang="en-US" sz="1300" dirty="0"/>
          </a:p>
          <a:p>
            <a:r>
              <a:rPr lang="en-US" sz="1300" dirty="0"/>
              <a:t>Ashleigh Roberts</a:t>
            </a:r>
          </a:p>
          <a:p>
            <a:endParaRPr lang="en-US" sz="1300" dirty="0"/>
          </a:p>
          <a:p>
            <a:r>
              <a:rPr lang="en-US" sz="1300" dirty="0"/>
              <a:t>Isabella Thompson</a:t>
            </a:r>
          </a:p>
          <a:p>
            <a:endParaRPr lang="en-US" sz="1300" dirty="0"/>
          </a:p>
          <a:p>
            <a:r>
              <a:rPr lang="en-US" sz="1300" dirty="0"/>
              <a:t>Claudia Woody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3387" y="2235811"/>
            <a:ext cx="1492716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Lei Zhu</a:t>
            </a:r>
          </a:p>
          <a:p>
            <a:endParaRPr lang="en-US" sz="1300" dirty="0"/>
          </a:p>
          <a:p>
            <a:r>
              <a:rPr lang="en-US" sz="1300" dirty="0"/>
              <a:t>Eugene DePrince</a:t>
            </a:r>
          </a:p>
          <a:p>
            <a:endParaRPr lang="en-US" sz="1300" dirty="0"/>
          </a:p>
          <a:p>
            <a:r>
              <a:rPr lang="en-US" sz="1300" dirty="0"/>
              <a:t>Geoffrey Strouse</a:t>
            </a:r>
          </a:p>
          <a:p>
            <a:endParaRPr lang="en-US" sz="1300" dirty="0"/>
          </a:p>
          <a:p>
            <a:r>
              <a:rPr lang="en-US" sz="1300" dirty="0"/>
              <a:t>Susan Latturner</a:t>
            </a:r>
          </a:p>
          <a:p>
            <a:endParaRPr lang="en-US" sz="1300" dirty="0"/>
          </a:p>
          <a:p>
            <a:r>
              <a:rPr lang="en-US" sz="1300" dirty="0"/>
              <a:t>Jack Saltiel</a:t>
            </a:r>
          </a:p>
          <a:p>
            <a:r>
              <a:rPr lang="en-US" sz="1300" dirty="0"/>
              <a:t>       &amp; Ed Hilinski</a:t>
            </a:r>
          </a:p>
          <a:p>
            <a:r>
              <a:rPr lang="en-US" sz="1300" dirty="0"/>
              <a:t>Biwu Ma</a:t>
            </a:r>
          </a:p>
          <a:p>
            <a:endParaRPr lang="en-US" sz="1300" dirty="0"/>
          </a:p>
          <a:p>
            <a:r>
              <a:rPr lang="en-US" sz="1300" dirty="0"/>
              <a:t>Bryan Kudisch</a:t>
            </a:r>
          </a:p>
          <a:p>
            <a:endParaRPr lang="en-US" sz="1300" dirty="0"/>
          </a:p>
          <a:p>
            <a:r>
              <a:rPr lang="en-US" sz="1300" dirty="0"/>
              <a:t>Kenneth Hanson</a:t>
            </a:r>
          </a:p>
          <a:p>
            <a:endParaRPr lang="en-US" sz="1300" dirty="0"/>
          </a:p>
          <a:p>
            <a:r>
              <a:rPr lang="en-US" sz="1300" dirty="0"/>
              <a:t>Michael Shatruk</a:t>
            </a:r>
          </a:p>
          <a:p>
            <a:endParaRPr lang="en-US" sz="1300" dirty="0"/>
          </a:p>
          <a:p>
            <a:r>
              <a:rPr lang="en-US" sz="1300" dirty="0"/>
              <a:t>Igor Alabugin</a:t>
            </a:r>
          </a:p>
          <a:p>
            <a:endParaRPr lang="en-US" sz="1300" dirty="0"/>
          </a:p>
          <a:p>
            <a:r>
              <a:rPr lang="en-US" sz="1300" dirty="0"/>
              <a:t>Jack </a:t>
            </a:r>
            <a:r>
              <a:rPr lang="en-US" sz="1300" dirty="0" err="1"/>
              <a:t>Salltiel</a:t>
            </a:r>
            <a:endParaRPr lang="en-US" sz="1300" dirty="0"/>
          </a:p>
          <a:p>
            <a:r>
              <a:rPr lang="en-US" sz="1300" dirty="0"/>
              <a:t>       &amp; Ed Hilinski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2235812"/>
            <a:ext cx="51054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Shippensburg University</a:t>
            </a:r>
          </a:p>
          <a:p>
            <a:endParaRPr lang="en-US" sz="1300" dirty="0"/>
          </a:p>
          <a:p>
            <a:r>
              <a:rPr lang="en-US" sz="1300" dirty="0"/>
              <a:t>University of Houston</a:t>
            </a:r>
          </a:p>
          <a:p>
            <a:endParaRPr lang="en-US" sz="1300" dirty="0"/>
          </a:p>
          <a:p>
            <a:r>
              <a:rPr lang="en-US" sz="1300" dirty="0"/>
              <a:t>Univ. Tennessee at Chattanooga </a:t>
            </a:r>
          </a:p>
          <a:p>
            <a:endParaRPr lang="en-US" sz="1300" dirty="0"/>
          </a:p>
          <a:p>
            <a:r>
              <a:rPr lang="en-US" sz="1300" dirty="0"/>
              <a:t>Berry College</a:t>
            </a:r>
          </a:p>
          <a:p>
            <a:endParaRPr lang="en-US" sz="1300" dirty="0"/>
          </a:p>
          <a:p>
            <a:r>
              <a:rPr lang="en-US" sz="1300" dirty="0"/>
              <a:t>Miami University (Ohio)</a:t>
            </a:r>
          </a:p>
          <a:p>
            <a:endParaRPr lang="en-US" sz="1300" dirty="0"/>
          </a:p>
          <a:p>
            <a:r>
              <a:rPr lang="en-US" sz="1300" dirty="0"/>
              <a:t>University of West Florida</a:t>
            </a:r>
          </a:p>
          <a:p>
            <a:endParaRPr lang="en-US" sz="1300" dirty="0"/>
          </a:p>
          <a:p>
            <a:r>
              <a:rPr lang="en-US" sz="1300" dirty="0"/>
              <a:t>California State Univ., San Marcos</a:t>
            </a:r>
          </a:p>
          <a:p>
            <a:r>
              <a:rPr lang="en-US" sz="1300" dirty="0"/>
              <a:t> </a:t>
            </a:r>
          </a:p>
          <a:p>
            <a:r>
              <a:rPr lang="en-US" sz="1300" dirty="0"/>
              <a:t>Univ. Maryland, Baltimore County</a:t>
            </a:r>
          </a:p>
          <a:p>
            <a:endParaRPr lang="en-US" sz="1300" dirty="0"/>
          </a:p>
          <a:p>
            <a:r>
              <a:rPr lang="en-US" sz="1300" dirty="0"/>
              <a:t>New College of Florida</a:t>
            </a:r>
          </a:p>
          <a:p>
            <a:endParaRPr lang="en-US" sz="1300" dirty="0"/>
          </a:p>
          <a:p>
            <a:r>
              <a:rPr lang="en-US" sz="1300" dirty="0"/>
              <a:t>Kenyon College</a:t>
            </a:r>
          </a:p>
          <a:p>
            <a:endParaRPr lang="en-US" sz="1300" dirty="0"/>
          </a:p>
          <a:p>
            <a:r>
              <a:rPr lang="en-US" sz="1300" dirty="0"/>
              <a:t>Florida State University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8790" y="1905001"/>
            <a:ext cx="8991600" cy="307777"/>
          </a:xfrm>
          <a:prstGeom prst="rect">
            <a:avLst/>
          </a:prstGeom>
          <a:solidFill>
            <a:srgbClr val="CEB808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REU </a:t>
            </a:r>
            <a:r>
              <a:rPr lang="en-US" sz="1400" b="1" dirty="0" err="1"/>
              <a:t>Particpant</a:t>
            </a:r>
            <a:r>
              <a:rPr lang="en-US" sz="1400" b="1" dirty="0"/>
              <a:t>           Home Institution                             In-Lab Mentor                                 Faculty Advisor</a:t>
            </a:r>
          </a:p>
        </p:txBody>
      </p:sp>
      <p:pic>
        <p:nvPicPr>
          <p:cNvPr id="15" name="Picture 2" descr="ns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28961" y="1508197"/>
            <a:ext cx="413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First Day - May 27, 2025 – Welcome!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0622" y="1143000"/>
            <a:ext cx="2546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82F40"/>
                </a:solidFill>
              </a:rPr>
              <a:t>A Chronology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3987" y="2235812"/>
            <a:ext cx="2420856" cy="4693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Lucy Jenkins</a:t>
            </a:r>
          </a:p>
          <a:p>
            <a:r>
              <a:rPr lang="en-US" sz="1300" dirty="0"/>
              <a:t>       </a:t>
            </a:r>
          </a:p>
          <a:p>
            <a:r>
              <a:rPr lang="en-US" sz="1300" dirty="0"/>
              <a:t>Stephen </a:t>
            </a:r>
            <a:r>
              <a:rPr lang="en-US" sz="1300" dirty="0" err="1"/>
              <a:t>Yuwono</a:t>
            </a:r>
            <a:endParaRPr lang="en-US" sz="1300" dirty="0"/>
          </a:p>
          <a:p>
            <a:endParaRPr lang="en-US" sz="1300" dirty="0"/>
          </a:p>
          <a:p>
            <a:r>
              <a:rPr lang="en-US" sz="1300" dirty="0"/>
              <a:t>Sarah D. Bennett</a:t>
            </a:r>
          </a:p>
          <a:p>
            <a:endParaRPr lang="en-US" sz="1300" dirty="0"/>
          </a:p>
          <a:p>
            <a:r>
              <a:rPr lang="en-US" sz="1300" dirty="0"/>
              <a:t>Justin Oh</a:t>
            </a:r>
          </a:p>
          <a:p>
            <a:r>
              <a:rPr lang="en-US" sz="1300" dirty="0"/>
              <a:t>       &amp; Femi </a:t>
            </a:r>
            <a:r>
              <a:rPr lang="en-US" sz="1300" dirty="0" err="1"/>
              <a:t>Araoyinbo</a:t>
            </a:r>
            <a:endParaRPr lang="en-US" sz="1300" dirty="0"/>
          </a:p>
          <a:p>
            <a:r>
              <a:rPr lang="en-US" sz="1300" dirty="0"/>
              <a:t>Sulthana Fehroza P P</a:t>
            </a:r>
          </a:p>
          <a:p>
            <a:r>
              <a:rPr lang="en-US" sz="1300" dirty="0"/>
              <a:t>       &amp; Sumesh Babu Krishnan</a:t>
            </a:r>
          </a:p>
          <a:p>
            <a:r>
              <a:rPr lang="en-US" sz="1300" dirty="0"/>
              <a:t>Mohammad Khizr</a:t>
            </a:r>
          </a:p>
          <a:p>
            <a:r>
              <a:rPr lang="en-US" sz="1300" dirty="0"/>
              <a:t>       &amp; Sahel Moslemi</a:t>
            </a:r>
          </a:p>
          <a:p>
            <a:r>
              <a:rPr lang="en-US" sz="1300" dirty="0"/>
              <a:t>Thomas Brumback</a:t>
            </a:r>
          </a:p>
          <a:p>
            <a:r>
              <a:rPr lang="en-US" sz="1300" dirty="0"/>
              <a:t>       &amp; Rachel Clark</a:t>
            </a:r>
          </a:p>
          <a:p>
            <a:r>
              <a:rPr lang="en-US" sz="1300" dirty="0"/>
              <a:t>Ethan Lambert </a:t>
            </a:r>
          </a:p>
          <a:p>
            <a:r>
              <a:rPr lang="en-US" sz="1300" dirty="0"/>
              <a:t>       &amp; Holly Konrad </a:t>
            </a:r>
          </a:p>
          <a:p>
            <a:r>
              <a:rPr lang="en-US" sz="1300" dirty="0"/>
              <a:t>Shubham Bisht </a:t>
            </a:r>
          </a:p>
          <a:p>
            <a:r>
              <a:rPr lang="en-US" sz="1300" dirty="0"/>
              <a:t>       &amp;  Divya Kumar</a:t>
            </a:r>
          </a:p>
          <a:p>
            <a:r>
              <a:rPr lang="en-US" sz="1300" dirty="0"/>
              <a:t>Favour Makurvet</a:t>
            </a:r>
          </a:p>
          <a:p>
            <a:r>
              <a:rPr lang="en-US" sz="1300" dirty="0"/>
              <a:t>       &amp; Fabiola Rivera</a:t>
            </a:r>
          </a:p>
          <a:p>
            <a:r>
              <a:rPr lang="en-US" sz="1300" dirty="0"/>
              <a:t>Sulthana Fehroza P </a:t>
            </a:r>
            <a:r>
              <a:rPr lang="en-US" sz="1300" dirty="0" err="1"/>
              <a:t>P</a:t>
            </a:r>
            <a:endParaRPr lang="en-US" sz="1300" dirty="0"/>
          </a:p>
          <a:p>
            <a:r>
              <a:rPr lang="en-US" sz="1300" dirty="0"/>
              <a:t>       &amp; Sumesh Babu Krishnan</a:t>
            </a:r>
          </a:p>
          <a:p>
            <a:endParaRPr lang="en-US" sz="1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1F4267-090B-4A1E-86AB-CF358FAA63F0}"/>
              </a:ext>
            </a:extLst>
          </p:cNvPr>
          <p:cNvSpPr/>
          <p:nvPr/>
        </p:nvSpPr>
        <p:spPr>
          <a:xfrm>
            <a:off x="1649355" y="2679330"/>
            <a:ext cx="8970473" cy="414817"/>
          </a:xfrm>
          <a:prstGeom prst="rect">
            <a:avLst/>
          </a:prstGeom>
          <a:solidFill>
            <a:srgbClr val="CEB80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D37F11-C27A-485F-B43E-70B84DA672FC}"/>
              </a:ext>
            </a:extLst>
          </p:cNvPr>
          <p:cNvSpPr/>
          <p:nvPr/>
        </p:nvSpPr>
        <p:spPr>
          <a:xfrm>
            <a:off x="1665434" y="3436294"/>
            <a:ext cx="8970473" cy="404978"/>
          </a:xfrm>
          <a:prstGeom prst="rect">
            <a:avLst/>
          </a:prstGeom>
          <a:solidFill>
            <a:srgbClr val="CEB80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EE00AB-8E08-407F-8775-AA2ADEE0B305}"/>
              </a:ext>
            </a:extLst>
          </p:cNvPr>
          <p:cNvSpPr/>
          <p:nvPr/>
        </p:nvSpPr>
        <p:spPr>
          <a:xfrm>
            <a:off x="1649355" y="4267673"/>
            <a:ext cx="8970473" cy="366348"/>
          </a:xfrm>
          <a:prstGeom prst="rect">
            <a:avLst/>
          </a:prstGeom>
          <a:solidFill>
            <a:srgbClr val="CEB80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45A221-3A66-43EC-B46D-A8B619F0763B}"/>
              </a:ext>
            </a:extLst>
          </p:cNvPr>
          <p:cNvSpPr/>
          <p:nvPr/>
        </p:nvSpPr>
        <p:spPr>
          <a:xfrm>
            <a:off x="1665737" y="5055211"/>
            <a:ext cx="8970473" cy="404978"/>
          </a:xfrm>
          <a:prstGeom prst="rect">
            <a:avLst/>
          </a:prstGeom>
          <a:solidFill>
            <a:srgbClr val="CEB80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72C9BB-B25F-47EA-8EED-D289B4C3D505}"/>
              </a:ext>
            </a:extLst>
          </p:cNvPr>
          <p:cNvSpPr/>
          <p:nvPr/>
        </p:nvSpPr>
        <p:spPr>
          <a:xfrm>
            <a:off x="1672000" y="5830186"/>
            <a:ext cx="8970473" cy="404977"/>
          </a:xfrm>
          <a:prstGeom prst="rect">
            <a:avLst/>
          </a:prstGeom>
          <a:solidFill>
            <a:srgbClr val="CEB80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59D033B-8C0B-4FED-9DF3-FED0AF965B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48B1480-D6F1-44FD-901B-27147DC51834}"/>
              </a:ext>
            </a:extLst>
          </p:cNvPr>
          <p:cNvSpPr/>
          <p:nvPr/>
        </p:nvSpPr>
        <p:spPr>
          <a:xfrm>
            <a:off x="1677516" y="6225636"/>
            <a:ext cx="8946307" cy="448493"/>
          </a:xfrm>
          <a:prstGeom prst="rect">
            <a:avLst/>
          </a:prstGeom>
          <a:solidFill>
            <a:srgbClr val="782F4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447382-BF0F-4FD2-8A7D-35ABA495BF8E}"/>
              </a:ext>
            </a:extLst>
          </p:cNvPr>
          <p:cNvSpPr txBox="1"/>
          <p:nvPr/>
        </p:nvSpPr>
        <p:spPr>
          <a:xfrm>
            <a:off x="11831748" y="65532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3</a:t>
            </a: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8488EB53-B186-4ECD-9BA5-D0061BFE5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2100F915-A3CF-4668-9C18-873BC04369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B4D8C8F-726B-4C32-89AF-3608395544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906E69B-6B50-43D5-AA15-E8961AFCBCFE}"/>
              </a:ext>
            </a:extLst>
          </p:cNvPr>
          <p:cNvSpPr/>
          <p:nvPr/>
        </p:nvSpPr>
        <p:spPr>
          <a:xfrm>
            <a:off x="7487689" y="6476129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CDE662-5A4A-498D-B7C7-499B720ABEEF}"/>
              </a:ext>
            </a:extLst>
          </p:cNvPr>
          <p:cNvSpPr/>
          <p:nvPr/>
        </p:nvSpPr>
        <p:spPr>
          <a:xfrm>
            <a:off x="7325709" y="3581401"/>
            <a:ext cx="215414" cy="153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096CA-888F-47AE-973E-BE1B1F1BFA25}"/>
              </a:ext>
            </a:extLst>
          </p:cNvPr>
          <p:cNvSpPr/>
          <p:nvPr/>
        </p:nvSpPr>
        <p:spPr>
          <a:xfrm>
            <a:off x="6132744" y="2116801"/>
            <a:ext cx="426381" cy="5334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C7508-B209-4CB5-9172-EA503524E0A7}"/>
              </a:ext>
            </a:extLst>
          </p:cNvPr>
          <p:cNvSpPr/>
          <p:nvPr/>
        </p:nvSpPr>
        <p:spPr>
          <a:xfrm>
            <a:off x="2325330" y="5818026"/>
            <a:ext cx="4275764" cy="7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18ECE-14F5-4A43-B612-9C60067EDA84}"/>
              </a:ext>
            </a:extLst>
          </p:cNvPr>
          <p:cNvSpPr txBox="1"/>
          <p:nvPr/>
        </p:nvSpPr>
        <p:spPr>
          <a:xfrm>
            <a:off x="7620000" y="1664895"/>
            <a:ext cx="44564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82F40"/>
                </a:solidFill>
              </a:rPr>
              <a:t>Photochemistry Café</a:t>
            </a:r>
          </a:p>
          <a:p>
            <a:pPr algn="ctr"/>
            <a:r>
              <a:rPr lang="en-US" sz="2000" b="1" i="1" dirty="0"/>
              <a:t>“Modeling Chemistry</a:t>
            </a:r>
          </a:p>
          <a:p>
            <a:pPr algn="ctr"/>
            <a:r>
              <a:rPr lang="en-US" sz="2000" b="1" i="1" dirty="0"/>
              <a:t>   in an Optical Cavity”</a:t>
            </a:r>
            <a:br>
              <a:rPr lang="en-US" sz="2000" b="1" i="1" dirty="0"/>
            </a:br>
            <a:r>
              <a:rPr lang="en-US" sz="1200" b="1" i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http://www.chem.fsu.edu/reu-links/</a:t>
            </a:r>
            <a:endParaRPr lang="en-US" sz="1200" b="1" i="1" dirty="0"/>
          </a:p>
          <a:p>
            <a:pPr algn="ctr"/>
            <a:r>
              <a:rPr lang="en-US" sz="2000" b="1" dirty="0"/>
              <a:t>Prof. A. Eugene DePrince</a:t>
            </a:r>
            <a:br>
              <a:rPr lang="en-US" sz="2400" b="1" dirty="0"/>
            </a:br>
            <a:r>
              <a:rPr lang="en-US" sz="1200" b="1" dirty="0"/>
              <a:t>June 10, 2025, 9:00-10:00 a.m. </a:t>
            </a:r>
          </a:p>
          <a:p>
            <a:pPr algn="ctr"/>
            <a:r>
              <a:rPr lang="en-US" sz="1200" b="1" dirty="0"/>
              <a:t>CSL 1005, Tallahassee, Florida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B46B9B74-57F3-4366-AC90-C59E61C0D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25" name="Picture 2" descr="nsf1">
            <a:extLst>
              <a:ext uri="{FF2B5EF4-FFF2-40B4-BE49-F238E27FC236}">
                <a16:creationId xmlns:a16="http://schemas.microsoft.com/office/drawing/2014/main" id="{54744309-BB07-4C9B-B0B1-8E75E489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6DF4F5-475A-48DA-A1A1-E047B5118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8" name="Line 4">
            <a:extLst>
              <a:ext uri="{FF2B5EF4-FFF2-40B4-BE49-F238E27FC236}">
                <a16:creationId xmlns:a16="http://schemas.microsoft.com/office/drawing/2014/main" id="{F777C1D5-02BC-4036-AEC6-59C3BEDBA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63C76586-EA09-4A85-B502-7833A4DDF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481B9D-A60C-44D6-BC50-52CEB77093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5C2289-2070-4C0C-885F-ADB88C3BF1AD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4638F-90AD-4C0C-941B-E54A48ACAC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261117"/>
            <a:ext cx="7550703" cy="2794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EF0461-5426-424B-945C-8A414C4452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b="2801"/>
          <a:stretch/>
        </p:blipFill>
        <p:spPr>
          <a:xfrm>
            <a:off x="152400" y="4184192"/>
            <a:ext cx="4038599" cy="2377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22CD26-CE0A-48B0-B63B-EB2C118BC7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94914"/>
            <a:ext cx="4866291" cy="2366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526665-98AB-4978-8FB2-F57B8CF2FE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8" t="6940" r="5342" b="4361"/>
          <a:stretch/>
        </p:blipFill>
        <p:spPr>
          <a:xfrm>
            <a:off x="9209692" y="4194914"/>
            <a:ext cx="2525602" cy="23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23187" y="1219200"/>
            <a:ext cx="77456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Tour of the National High Magnetic Field Laboratory</a:t>
            </a:r>
          </a:p>
          <a:p>
            <a:pPr algn="ctr"/>
            <a:r>
              <a:rPr lang="en-US" sz="1400" b="1" i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nationalmaglab.org/</a:t>
            </a:r>
            <a:endParaRPr lang="en-US" sz="1400" b="1" i="1" dirty="0">
              <a:solidFill>
                <a:srgbClr val="782F40"/>
              </a:solidFill>
            </a:endParaRPr>
          </a:p>
          <a:p>
            <a:pPr algn="ctr"/>
            <a:r>
              <a:rPr lang="en-US" sz="1400" b="1" dirty="0"/>
              <a:t>June 11, 2025, 10:00-11:00 a.m. - Innovation Park, Tallahassee, Florida</a:t>
            </a:r>
          </a:p>
          <a:p>
            <a:pPr algn="ctr"/>
            <a:r>
              <a:rPr lang="en-US" sz="1400" b="1" dirty="0"/>
              <a:t>Depart from CSL Lobby at 9:30 a.m. with Edan Schultz and Ed Hilinski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64F21913-FA95-4EBB-B118-E5F983D98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8" name="Picture 2" descr="nsf1">
            <a:extLst>
              <a:ext uri="{FF2B5EF4-FFF2-40B4-BE49-F238E27FC236}">
                <a16:creationId xmlns:a16="http://schemas.microsoft.com/office/drawing/2014/main" id="{738D77C3-F6DD-4BA9-9D52-C1950055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260C37-9D50-4D97-8BED-671FC1DB69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4" name="Line 4">
            <a:extLst>
              <a:ext uri="{FF2B5EF4-FFF2-40B4-BE49-F238E27FC236}">
                <a16:creationId xmlns:a16="http://schemas.microsoft.com/office/drawing/2014/main" id="{C128C9A9-B175-4EA5-ADAB-C4A26F87C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5">
            <a:extLst>
              <a:ext uri="{FF2B5EF4-FFF2-40B4-BE49-F238E27FC236}">
                <a16:creationId xmlns:a16="http://schemas.microsoft.com/office/drawing/2014/main" id="{BFB02533-D947-45BE-95BB-75ED340D7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84441B-B4D0-469E-9DBF-4615158824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7CC0321-96A2-4FFF-A988-0B682DB7ADF2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FD546-EAB2-486B-8D3C-758B3328F3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t="22606" r="11018"/>
          <a:stretch/>
        </p:blipFill>
        <p:spPr>
          <a:xfrm>
            <a:off x="630810" y="2307808"/>
            <a:ext cx="6760590" cy="2004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308BA5-566F-498C-B052-7D161373CA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52" y="2317235"/>
            <a:ext cx="4220066" cy="2052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30493-8151-4BF6-BD21-0F8D86171E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33066" r="8125" b="10443"/>
          <a:stretch/>
        </p:blipFill>
        <p:spPr>
          <a:xfrm>
            <a:off x="5413259" y="4406349"/>
            <a:ext cx="6372159" cy="24118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FDBD5C-B6F8-4BED-BDD1-D8D69C652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7"/>
          <a:stretch/>
        </p:blipFill>
        <p:spPr>
          <a:xfrm>
            <a:off x="2288214" y="4339353"/>
            <a:ext cx="3045786" cy="24849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66F079A-7108-46ED-86E5-F16886DA40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2" b="8889"/>
          <a:stretch/>
        </p:blipFill>
        <p:spPr>
          <a:xfrm>
            <a:off x="659090" y="4330723"/>
            <a:ext cx="1544717" cy="248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23187" y="1101804"/>
            <a:ext cx="77456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Tour of the National High Magnetic Field Laboratory</a:t>
            </a:r>
          </a:p>
          <a:p>
            <a:pPr algn="ctr"/>
            <a:r>
              <a:rPr lang="en-US" sz="1400" b="1" i="1" dirty="0">
                <a:solidFill>
                  <a:srgbClr val="782F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nationalmaglab.org/</a:t>
            </a:r>
            <a:endParaRPr lang="en-US" sz="1400" b="1" i="1" dirty="0">
              <a:solidFill>
                <a:srgbClr val="782F40"/>
              </a:solidFill>
            </a:endParaRPr>
          </a:p>
          <a:p>
            <a:pPr algn="ctr"/>
            <a:r>
              <a:rPr lang="en-US" sz="1400" b="1" dirty="0"/>
              <a:t>June 11, 2025, 10:00-11:00 a.m. - Innovation Park, Tallahassee, Florida</a:t>
            </a:r>
          </a:p>
          <a:p>
            <a:pPr algn="ctr"/>
            <a:r>
              <a:rPr lang="en-US" sz="1400" b="1" dirty="0"/>
              <a:t>Depart from CSL Lobby at 9:30 a.m. with Dr. Ed Hilinski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066FD-8F11-486D-831C-F7BFE0403C5E}"/>
              </a:ext>
            </a:extLst>
          </p:cNvPr>
          <p:cNvSpPr txBox="1"/>
          <p:nvPr/>
        </p:nvSpPr>
        <p:spPr>
          <a:xfrm>
            <a:off x="11734800" y="655320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32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DFFC1-E7AA-41C9-938B-6803B0D38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38452" r="28574" b="13943"/>
          <a:stretch/>
        </p:blipFill>
        <p:spPr>
          <a:xfrm>
            <a:off x="1790700" y="2158713"/>
            <a:ext cx="8610600" cy="4204488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D4F253AD-8C16-459D-A48A-4B1BB4728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8" name="Picture 2" descr="nsf1">
            <a:extLst>
              <a:ext uri="{FF2B5EF4-FFF2-40B4-BE49-F238E27FC236}">
                <a16:creationId xmlns:a16="http://schemas.microsoft.com/office/drawing/2014/main" id="{432CF968-9B80-46F1-BDDD-E17924C99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83B039-740E-42B9-AD35-C9DD6F56EF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3" name="Line 4">
            <a:extLst>
              <a:ext uri="{FF2B5EF4-FFF2-40B4-BE49-F238E27FC236}">
                <a16:creationId xmlns:a16="http://schemas.microsoft.com/office/drawing/2014/main" id="{E7323ED8-40C1-4986-90B6-8FA6BC432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CE57FB91-0070-4707-86B5-0F9E2333F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8E677A4-60A3-42C4-9D76-1A53B429EA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BDDC85D-189A-4FA8-9007-967B1DAED79E}"/>
              </a:ext>
            </a:extLst>
          </p:cNvPr>
          <p:cNvSpPr txBox="1"/>
          <p:nvPr/>
        </p:nvSpPr>
        <p:spPr>
          <a:xfrm>
            <a:off x="2381710" y="6334780"/>
            <a:ext cx="7442294" cy="523220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left to right: Katie Crouch, Ashleigh Roberts, Lauren Noggle, Nick Paris, Ethan Dailey,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                    Mara Connolly, </a:t>
            </a:r>
            <a:r>
              <a:rPr lang="en-US" sz="1400" b="1" dirty="0" err="1">
                <a:solidFill>
                  <a:schemeClr val="bg1"/>
                </a:solidFill>
              </a:rPr>
              <a:t>Marylove</a:t>
            </a:r>
            <a:r>
              <a:rPr lang="en-US" sz="1400" b="1" dirty="0">
                <a:solidFill>
                  <a:schemeClr val="bg1"/>
                </a:solidFill>
              </a:rPr>
              <a:t> Han, Aliyyah Roberson, Izzy Thompson</a:t>
            </a:r>
          </a:p>
        </p:txBody>
      </p:sp>
    </p:spTree>
    <p:extLst>
      <p:ext uri="{BB962C8B-B14F-4D97-AF65-F5344CB8AC3E}">
        <p14:creationId xmlns:p14="http://schemas.microsoft.com/office/powerpoint/2010/main" val="3366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7849" y="1331208"/>
            <a:ext cx="863630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  <a:tab pos="2174875" algn="l"/>
              </a:tabLst>
            </a:pPr>
            <a:r>
              <a:rPr lang="en-US" sz="1600" i="1" dirty="0"/>
              <a:t>Wednesday, May 21, 2025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12:00 noon-1:00 p.m.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In-Lab Mentors Workshop – CSL 1005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– Drs. Bridget DePrince &amp; Ed Hilinski</a:t>
            </a:r>
          </a:p>
          <a:p>
            <a:pPr>
              <a:tabLst>
                <a:tab pos="228600" algn="l"/>
                <a:tab pos="2174875" algn="l"/>
              </a:tabLst>
            </a:pPr>
            <a:endParaRPr lang="en-US" sz="1600" i="1" dirty="0"/>
          </a:p>
          <a:p>
            <a:pPr>
              <a:tabLst>
                <a:tab pos="228600" algn="l"/>
                <a:tab pos="2174875" algn="l"/>
              </a:tabLst>
            </a:pPr>
            <a:endParaRPr lang="en-US" sz="1600" i="1" dirty="0"/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i="1" dirty="0"/>
              <a:t>Tuesday, May 27, 2025</a:t>
            </a:r>
          </a:p>
          <a:p>
            <a:pPr>
              <a:tabLst>
                <a:tab pos="228600" algn="l"/>
                <a:tab pos="2174875" algn="l"/>
              </a:tabLst>
            </a:pPr>
            <a:endParaRPr lang="en-US" sz="1600" i="1" dirty="0"/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8:45-9:00 a.m.	REU Students Walk to CSL from </a:t>
            </a:r>
            <a:r>
              <a:rPr lang="en-US" sz="1600" dirty="0" err="1"/>
              <a:t>Ragans</a:t>
            </a:r>
            <a:r>
              <a:rPr lang="en-US" sz="1600" dirty="0"/>
              <a:t> Hall – Dr. Bridget DePrince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9:00-9:30 a.m.	Breakfast / Mingling – CSL 1005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	Welcome and Introduction to the Department – CSL 1005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		Dept. Chair Wei Yang &amp; Ed Hilinski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9:30-10:00 a.m.	Ice Breaker: Participants, Faculty Advisors and In-Lab Mentors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                                                          Introductions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10:00-11:00 a.m.	In-Lab Mentors take their REU Students to their Labs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11:00-12:00 noon	Departmental Paperwork, HR &amp; FSU Card Center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12:00-1:00 p.m.	Group Lunch – Testing the Meal Plan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		FSU Student Union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1:30-2:30 p.m.	Safety Training – Andrew Davis and Emily Wakefield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		FSU Environmental Health &amp; Safety – CSL 1005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2:30-4:00 p.m.	More Discussion: First Day Issues – 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sz="1600" dirty="0"/>
              <a:t>			Dr. Ed Hilinski – CSL 1005</a:t>
            </a:r>
          </a:p>
          <a:p>
            <a:pPr>
              <a:tabLst>
                <a:tab pos="228600" algn="l"/>
                <a:tab pos="2174875" algn="l"/>
              </a:tabLst>
            </a:pPr>
            <a:r>
              <a:rPr lang="en-US" dirty="0"/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52542" y="2372380"/>
            <a:ext cx="3401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82F40"/>
                </a:solidFill>
              </a:rPr>
              <a:t>First Week Agenda</a:t>
            </a:r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7" name="Picture 2" descr="ns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E3133E-318E-4FBD-9429-466959E0A0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A25016-E088-4801-B06B-8458FA8FFA7F}"/>
              </a:ext>
            </a:extLst>
          </p:cNvPr>
          <p:cNvSpPr txBox="1"/>
          <p:nvPr/>
        </p:nvSpPr>
        <p:spPr>
          <a:xfrm>
            <a:off x="11907948" y="65532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4</a:t>
            </a:r>
          </a:p>
        </p:txBody>
      </p:sp>
      <p:sp>
        <p:nvSpPr>
          <p:cNvPr id="19" name="Line 4">
            <a:extLst>
              <a:ext uri="{FF2B5EF4-FFF2-40B4-BE49-F238E27FC236}">
                <a16:creationId xmlns:a16="http://schemas.microsoft.com/office/drawing/2014/main" id="{97939555-6109-49C6-A73E-550DB29FA3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F7C8CE01-7D64-44C0-B512-E340BA42B3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61E67F-DFB7-4E6E-B88A-DC295DB18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05001" y="1828800"/>
            <a:ext cx="856010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i="1" dirty="0"/>
              <a:t>Wednesday, May 28, 2025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       	Work in the Research Labs</a:t>
            </a:r>
            <a:br>
              <a:rPr lang="en-US" sz="1400" dirty="0"/>
            </a:br>
            <a:r>
              <a:rPr lang="en-US" sz="1400" dirty="0"/>
              <a:t>	3:30-4:30 p.m.	Departmental Ice Cream Social - CSL Lobby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endParaRPr lang="en-US" sz="1400" i="1" dirty="0"/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i="1" dirty="0"/>
              <a:t>Thursday, May 29, 2025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       	Work in the Research Labs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endParaRPr lang="en-US" sz="1400" i="1" dirty="0"/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i="1" dirty="0"/>
              <a:t>Friday, May 30, 2025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       	Work in the Research Labs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3:30-5:00 p.m. 	REU Weekly Seminar - Dr. Ed Hilinski in CSL 1005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		Entry Surveys, Baseline Quiz, summary of the first week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		Research ethics, lab culture, lab notebooks, 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			expectations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		Research resources, tutorials, learning beyond lab, 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			</a:t>
            </a:r>
            <a:r>
              <a:rPr lang="en-US" sz="1400" dirty="0" err="1"/>
              <a:t>Scifinder</a:t>
            </a:r>
            <a:r>
              <a:rPr lang="en-US" sz="1400" dirty="0"/>
              <a:t> Scholar, NMR training, </a:t>
            </a:r>
            <a:r>
              <a:rPr lang="en-US" sz="1400" dirty="0" err="1"/>
              <a:t>ChemDraw</a:t>
            </a:r>
            <a:r>
              <a:rPr lang="en-US" sz="1400" dirty="0"/>
              <a:t>, 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			other software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endParaRPr lang="en-US" sz="1400" dirty="0"/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i="1" dirty="0"/>
              <a:t>Saturday, May 31, 2025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i="1" dirty="0"/>
              <a:t>                  11</a:t>
            </a:r>
            <a:r>
              <a:rPr lang="en-US" sz="1400" dirty="0"/>
              <a:t>:00 a.m. 	Coffee &amp; Tea Conversations at Black Dog Café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r>
              <a:rPr lang="en-US" sz="1400" dirty="0"/>
              <a:t>			 - Drs. Bridget DePrince and Ed Hilinski</a:t>
            </a:r>
          </a:p>
          <a:p>
            <a:pPr>
              <a:tabLst>
                <a:tab pos="228600" algn="l"/>
                <a:tab pos="2174875" algn="l"/>
                <a:tab pos="2743200" algn="l"/>
                <a:tab pos="3200400" algn="l"/>
              </a:tabLst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52542" y="1447800"/>
            <a:ext cx="4757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82F40"/>
                </a:solidFill>
              </a:rPr>
              <a:t>First Week Agenda </a:t>
            </a:r>
            <a:r>
              <a:rPr lang="en-US" b="1" i="1" dirty="0">
                <a:solidFill>
                  <a:srgbClr val="782F40"/>
                </a:solidFill>
              </a:rPr>
              <a:t>(continued)</a:t>
            </a: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6" name="Picture 2" descr="ns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1DB9F7-81FE-455C-A9CB-06F604C86B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A8EE73-098C-4667-95A8-E612E27E0971}"/>
              </a:ext>
            </a:extLst>
          </p:cNvPr>
          <p:cNvSpPr txBox="1"/>
          <p:nvPr/>
        </p:nvSpPr>
        <p:spPr>
          <a:xfrm>
            <a:off x="11831748" y="65532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5</a:t>
            </a:r>
          </a:p>
        </p:txBody>
      </p:sp>
      <p:sp>
        <p:nvSpPr>
          <p:cNvPr id="21" name="Line 4">
            <a:extLst>
              <a:ext uri="{FF2B5EF4-FFF2-40B4-BE49-F238E27FC236}">
                <a16:creationId xmlns:a16="http://schemas.microsoft.com/office/drawing/2014/main" id="{A77E3041-7A19-44A5-A797-53BCE2B1F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5">
            <a:extLst>
              <a:ext uri="{FF2B5EF4-FFF2-40B4-BE49-F238E27FC236}">
                <a16:creationId xmlns:a16="http://schemas.microsoft.com/office/drawing/2014/main" id="{4B856DA0-1162-4CB7-B8AA-FFB611B15E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28DAD4-07E5-4C60-AA52-4D3271F66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9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904246" y="1603951"/>
            <a:ext cx="838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	</a:t>
            </a:r>
            <a:r>
              <a:rPr lang="en-US" sz="1200" b="1" dirty="0">
                <a:latin typeface="+mn-lt"/>
              </a:rPr>
              <a:t>Date	Activity					Location, time</a:t>
            </a:r>
          </a:p>
          <a:p>
            <a:r>
              <a:rPr lang="en-US" sz="1200" b="1" dirty="0">
                <a:latin typeface="+mn-lt"/>
              </a:rPr>
              <a:t>Week 2	T June 3 	Photochemistry Café - Dr. Kenneth Hanson		CSL 1005, 9:00 a.m.</a:t>
            </a:r>
          </a:p>
          <a:p>
            <a:r>
              <a:rPr lang="en-US" sz="1200" b="1" dirty="0">
                <a:latin typeface="+mn-lt"/>
              </a:rPr>
              <a:t>	       Tour of Chemistry &amp; Biochemistry Instrumentation Labs – Ken Hanson	CSL 1005, 10:00 a.m.</a:t>
            </a:r>
          </a:p>
          <a:p>
            <a:r>
              <a:rPr lang="en-US" sz="1200" b="1" dirty="0">
                <a:latin typeface="+mn-lt"/>
              </a:rPr>
              <a:t>	F June 6 	Photochemistry Café - Dr. Geoffrey Strouse</a:t>
            </a:r>
            <a:r>
              <a:rPr lang="en-US" sz="1200" b="1" i="1" dirty="0">
                <a:latin typeface="+mn-lt"/>
              </a:rPr>
              <a:t>		</a:t>
            </a:r>
            <a:r>
              <a:rPr lang="en-US" sz="1200" b="1" dirty="0">
                <a:latin typeface="+mn-lt"/>
              </a:rPr>
              <a:t>CSL 1005</a:t>
            </a:r>
            <a:r>
              <a:rPr lang="en-US" sz="1200" b="1" dirty="0"/>
              <a:t>, 3:30 p.m.</a:t>
            </a:r>
            <a:endParaRPr lang="en-US" sz="1200" b="1" i="1" dirty="0"/>
          </a:p>
          <a:p>
            <a:r>
              <a:rPr lang="en-US" sz="1200" b="1" dirty="0"/>
              <a:t>		REU Seminar - Ed Hilinski - discussion of research presentations </a:t>
            </a:r>
            <a:r>
              <a:rPr lang="en-US" sz="1200" b="1" dirty="0">
                <a:latin typeface="+mn-lt"/>
              </a:rPr>
              <a:t>	</a:t>
            </a:r>
          </a:p>
          <a:p>
            <a:r>
              <a:rPr lang="en-US" sz="1200" b="1" dirty="0">
                <a:latin typeface="+mn-lt"/>
              </a:rPr>
              <a:t>	Sa June 7	Coffee &amp; Tea Conversations</a:t>
            </a:r>
            <a:r>
              <a:rPr lang="en-US" sz="1200" b="1" dirty="0"/>
              <a:t> - Drs. Wei Yang &amp; Ed </a:t>
            </a:r>
            <a:r>
              <a:rPr lang="en-US" sz="1200" b="1" dirty="0" err="1"/>
              <a:t>Hilinski</a:t>
            </a:r>
            <a:r>
              <a:rPr lang="en-US" sz="1200" b="1" dirty="0"/>
              <a:t>     Black Dog Café 11:00 a.m.</a:t>
            </a:r>
          </a:p>
          <a:p>
            <a:r>
              <a:rPr lang="en-US" sz="1200" b="1" dirty="0"/>
              <a:t>	</a:t>
            </a:r>
            <a:r>
              <a:rPr lang="en-US" sz="1200" dirty="0"/>
              <a:t> 	</a:t>
            </a:r>
            <a:r>
              <a:rPr lang="en-US" sz="1200" b="1" dirty="0"/>
              <a:t>River Boat Ride, Swimming, and Dining at Wakulla Springs, FL 1:00 p.m.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Week 3 	T June 10 	</a:t>
            </a:r>
            <a:r>
              <a:rPr lang="en-US" sz="1200" b="1" dirty="0"/>
              <a:t>Photochemistry Café – </a:t>
            </a:r>
            <a:r>
              <a:rPr lang="en-US" sz="1200" b="1" dirty="0">
                <a:latin typeface="+mn-lt"/>
              </a:rPr>
              <a:t>Dr. Eugene DePrince - w/breakfast	CSL 1005, 9:00 a.m.</a:t>
            </a:r>
            <a:endParaRPr lang="en-US" sz="1200" b="1" dirty="0"/>
          </a:p>
          <a:p>
            <a:r>
              <a:rPr lang="en-US" sz="1200" b="1" dirty="0">
                <a:latin typeface="+mn-lt"/>
              </a:rPr>
              <a:t>	W June 11 	Tour of the Magnet Lab at 10:00 a.m.—meet in CSL Lobby at 9:30 a.m.</a:t>
            </a:r>
          </a:p>
          <a:p>
            <a:r>
              <a:rPr lang="en-US" sz="1200" b="1" dirty="0">
                <a:latin typeface="+mn-lt"/>
              </a:rPr>
              <a:t>	F June 13 	</a:t>
            </a:r>
            <a:r>
              <a:rPr lang="en-US" sz="1200" b="1" dirty="0"/>
              <a:t> REU Seminar (discussion of student research themes)-Ed Hilinski </a:t>
            </a:r>
            <a:r>
              <a:rPr lang="en-US" sz="1200" b="1" i="1" u="sng" dirty="0">
                <a:latin typeface="+mn-lt"/>
              </a:rPr>
              <a:t>CSL 1003</a:t>
            </a:r>
            <a:r>
              <a:rPr lang="en-US" sz="1200" b="1" dirty="0"/>
              <a:t>, 3:30 p.m.</a:t>
            </a:r>
            <a:r>
              <a:rPr lang="en-US" sz="1200" b="1" dirty="0">
                <a:latin typeface="+mn-lt"/>
              </a:rPr>
              <a:t> 	Sa June 14	Coffee &amp; Tea Conversations</a:t>
            </a:r>
            <a:r>
              <a:rPr lang="en-US" sz="1200" b="1" dirty="0"/>
              <a:t> - Dr. Ed Hilinski at Black Dog Café 	11:00 a.m. 	</a:t>
            </a:r>
          </a:p>
          <a:p>
            <a:r>
              <a:rPr lang="en-US" sz="1200" b="1" dirty="0">
                <a:latin typeface="+mn-lt"/>
              </a:rPr>
              <a:t>Week 4 	T June 17 	Photochemistry Café - Dr. Michael Shatruk		CSL 1005, 9:00 a.m.</a:t>
            </a:r>
          </a:p>
          <a:p>
            <a:r>
              <a:rPr lang="en-US" sz="1200" b="1" dirty="0">
                <a:latin typeface="+mn-lt"/>
              </a:rPr>
              <a:t>	W June 18	Tour of </a:t>
            </a:r>
            <a:r>
              <a:rPr lang="en-US" sz="1200" b="1" dirty="0" err="1">
                <a:latin typeface="+mn-lt"/>
              </a:rPr>
              <a:t>Nammo</a:t>
            </a:r>
            <a:r>
              <a:rPr lang="en-US" sz="1200" b="1" dirty="0">
                <a:latin typeface="+mn-lt"/>
              </a:rPr>
              <a:t> Perry Inc (depart at 7:30 am for tour at 9 am) 	Perry, FL	 </a:t>
            </a:r>
          </a:p>
          <a:p>
            <a:r>
              <a:rPr lang="en-US" sz="1200" b="1" dirty="0">
                <a:latin typeface="+mn-lt"/>
              </a:rPr>
              <a:t>	F June 20 	</a:t>
            </a:r>
            <a:r>
              <a:rPr lang="en-US" sz="1200" b="1" dirty="0"/>
              <a:t>REU Seminar (3-min student presentations: research themes)	</a:t>
            </a:r>
            <a:r>
              <a:rPr lang="en-US" sz="1200" b="1" dirty="0">
                <a:latin typeface="+mn-lt"/>
              </a:rPr>
              <a:t>CSL 1005</a:t>
            </a:r>
            <a:r>
              <a:rPr lang="en-US" sz="1200" b="1" dirty="0"/>
              <a:t>, 3:30 p.m.</a:t>
            </a:r>
          </a:p>
          <a:p>
            <a:r>
              <a:rPr lang="en-US" sz="1200" b="1" dirty="0">
                <a:latin typeface="+mn-lt"/>
              </a:rPr>
              <a:t>	Sa June 21?	Florida Caverns State Park</a:t>
            </a:r>
            <a:r>
              <a:rPr lang="en-US" sz="1200" b="1" dirty="0"/>
              <a:t> - Dr. Ed Hilinski  		2:00 p.m.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Week 5 	T June 24 	</a:t>
            </a:r>
            <a:r>
              <a:rPr lang="en-US" sz="1200" b="1" i="1" dirty="0">
                <a:latin typeface="+mn-lt"/>
              </a:rPr>
              <a:t>Photochemistry Café - Dr. Biwu Ma</a:t>
            </a:r>
            <a:r>
              <a:rPr lang="en-US" sz="1200" b="1" dirty="0">
                <a:latin typeface="+mn-lt"/>
              </a:rPr>
              <a:t>			CSL 1005, 9:00 a.m.</a:t>
            </a:r>
          </a:p>
          <a:p>
            <a:r>
              <a:rPr lang="en-US" sz="1200" b="1" dirty="0">
                <a:latin typeface="+mn-lt"/>
              </a:rPr>
              <a:t>	F June 27 	</a:t>
            </a:r>
            <a:r>
              <a:rPr lang="en-US" sz="1200" b="1" dirty="0"/>
              <a:t>Photochemistry Café - Dr. Jack Saltiel</a:t>
            </a:r>
            <a:r>
              <a:rPr lang="en-US" sz="1200" b="1" dirty="0">
                <a:latin typeface="+mn-lt"/>
              </a:rPr>
              <a:t> – with snacks 	CSL 1005</a:t>
            </a:r>
            <a:r>
              <a:rPr lang="en-US" sz="1200" b="1" dirty="0"/>
              <a:t>, 3:30 p.m.</a:t>
            </a:r>
          </a:p>
          <a:p>
            <a:r>
              <a:rPr lang="en-US" sz="1200" b="1" dirty="0">
                <a:latin typeface="+mn-lt"/>
              </a:rPr>
              <a:t>		REU Seminar – Weekly Update with Ed Hilinski</a:t>
            </a:r>
          </a:p>
          <a:p>
            <a:r>
              <a:rPr lang="en-US" sz="1200" b="1" dirty="0"/>
              <a:t>	Sa June 28?	Coffee &amp; Tea Conversations - Dr. Ed Hilinski at Black Dog Café	11:00 a.m.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Week 6 	T July 1	</a:t>
            </a:r>
            <a:r>
              <a:rPr lang="en-US" sz="1200" b="1" i="1" dirty="0"/>
              <a:t>Photochemistry Café – </a:t>
            </a:r>
            <a:r>
              <a:rPr lang="en-US" sz="1200" b="1" i="1" dirty="0">
                <a:latin typeface="+mn-lt"/>
              </a:rPr>
              <a:t>Dr. Bryan Kudisch - w/breakfast</a:t>
            </a:r>
            <a:r>
              <a:rPr lang="en-US" sz="1200" b="1" dirty="0"/>
              <a:t>	</a:t>
            </a:r>
            <a:r>
              <a:rPr lang="en-US" sz="1200" b="1" dirty="0">
                <a:latin typeface="+mn-lt"/>
              </a:rPr>
              <a:t>CSL 1005</a:t>
            </a:r>
            <a:r>
              <a:rPr lang="en-US" sz="1200" b="1" dirty="0"/>
              <a:t>, 9:00 a.m.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 	F July 4	FSU Closed in Observance of Independence Day</a:t>
            </a:r>
          </a:p>
          <a:p>
            <a:r>
              <a:rPr lang="en-US" sz="1200" b="1" dirty="0">
                <a:latin typeface="+mn-lt"/>
              </a:rPr>
              <a:t>	</a:t>
            </a:r>
            <a:r>
              <a:rPr lang="en-US" sz="1200" b="1" dirty="0" err="1">
                <a:latin typeface="+mn-lt"/>
              </a:rPr>
              <a:t>Su</a:t>
            </a:r>
            <a:r>
              <a:rPr lang="en-US" sz="1200" b="1" dirty="0">
                <a:latin typeface="+mn-lt"/>
              </a:rPr>
              <a:t> July 6</a:t>
            </a:r>
            <a:r>
              <a:rPr lang="en-US" sz="1200" b="1" dirty="0"/>
              <a:t> 	Independence Day picnic (by invitation) 4:00 p.m.	                    	</a:t>
            </a:r>
            <a:r>
              <a:rPr lang="en-US" sz="1200" b="1" dirty="0">
                <a:latin typeface="+mn-lt"/>
              </a:rPr>
              <a:t>DePrince</a:t>
            </a:r>
            <a:r>
              <a:rPr lang="en-US" sz="1200" b="1" dirty="0"/>
              <a:t> Residence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Week 7 	T July 8 	</a:t>
            </a:r>
            <a:r>
              <a:rPr lang="en-US" sz="1200" b="1" i="1" dirty="0">
                <a:latin typeface="+mn-lt"/>
              </a:rPr>
              <a:t>Photochemistry Café - Dr. Lei Zhu - w/breakfast</a:t>
            </a:r>
            <a:r>
              <a:rPr lang="en-US" sz="1200" b="1" dirty="0">
                <a:latin typeface="+mn-lt"/>
              </a:rPr>
              <a:t> 		CSL 1005, 9:00 a.m.</a:t>
            </a:r>
          </a:p>
          <a:p>
            <a:r>
              <a:rPr lang="en-US" sz="1200" b="1" dirty="0">
                <a:latin typeface="+mn-lt"/>
              </a:rPr>
              <a:t>	R July 10 ?	</a:t>
            </a:r>
            <a:r>
              <a:rPr lang="en-US" sz="1200" b="1" i="1" dirty="0">
                <a:latin typeface="+mn-lt"/>
              </a:rPr>
              <a:t>Tyndall </a:t>
            </a:r>
            <a:r>
              <a:rPr lang="en-US" sz="1200" b="1" i="1" dirty="0"/>
              <a:t>Air Force Base (depart 8:40? am EDT for a 10:00 am CDT tour)</a:t>
            </a:r>
            <a:r>
              <a:rPr lang="en-US" sz="1200" b="1" dirty="0"/>
              <a:t>    Tyndall, FL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F July 11	</a:t>
            </a:r>
            <a:r>
              <a:rPr lang="en-US" sz="1200" b="1" i="1" dirty="0">
                <a:latin typeface="+mn-lt"/>
              </a:rPr>
              <a:t>Photochemistry Café - Dr. Susan Latturner</a:t>
            </a:r>
            <a:r>
              <a:rPr lang="en-US" sz="1200" b="1" dirty="0">
                <a:latin typeface="+mn-lt"/>
              </a:rPr>
              <a:t>		CSL 1005</a:t>
            </a:r>
            <a:r>
              <a:rPr lang="en-US" sz="1200" b="1" dirty="0"/>
              <a:t>, 3:30 p.m.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	REU Seminar</a:t>
            </a:r>
            <a:r>
              <a:rPr lang="en-US" sz="1200" b="1" dirty="0"/>
              <a:t> - </a:t>
            </a:r>
            <a:r>
              <a:rPr lang="en-US" sz="1200" b="1" dirty="0">
                <a:latin typeface="+mn-lt"/>
              </a:rPr>
              <a:t>Dr. Ed Hilinski</a:t>
            </a:r>
            <a:r>
              <a:rPr lang="en-US" sz="1200" b="1" dirty="0"/>
              <a:t> - weekly review and update</a:t>
            </a:r>
          </a:p>
          <a:p>
            <a:r>
              <a:rPr lang="en-US" sz="1200" b="1" dirty="0"/>
              <a:t>	Sa July 12?	Coffee &amp; Tea Conversations - Dr. Ed Hilinski at Black Dog Café	11:00 a.m. 	</a:t>
            </a:r>
            <a:endParaRPr lang="en-US" sz="1200" b="1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4246" y="1603950"/>
            <a:ext cx="8382000" cy="228600"/>
          </a:xfrm>
          <a:prstGeom prst="rect">
            <a:avLst/>
          </a:prstGeom>
          <a:solidFill>
            <a:srgbClr val="782F4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19863" y="2971800"/>
            <a:ext cx="8382000" cy="680211"/>
          </a:xfrm>
          <a:prstGeom prst="rect">
            <a:avLst/>
          </a:prstGeom>
          <a:solidFill>
            <a:srgbClr val="CEB80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03492" y="4419602"/>
            <a:ext cx="8382000" cy="720802"/>
          </a:xfrm>
          <a:prstGeom prst="rect">
            <a:avLst/>
          </a:prstGeom>
          <a:solidFill>
            <a:srgbClr val="CEB80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05000" y="5675212"/>
            <a:ext cx="8382000" cy="926766"/>
          </a:xfrm>
          <a:prstGeom prst="rect">
            <a:avLst/>
          </a:prstGeom>
          <a:solidFill>
            <a:srgbClr val="CEB80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26" name="Picture 2" descr="ns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FCFB04-71AF-4A0B-B47C-0CCEE8A54767}"/>
              </a:ext>
            </a:extLst>
          </p:cNvPr>
          <p:cNvSpPr txBox="1"/>
          <p:nvPr/>
        </p:nvSpPr>
        <p:spPr>
          <a:xfrm>
            <a:off x="4926529" y="1143000"/>
            <a:ext cx="2337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82F40"/>
                </a:solidFill>
              </a:rPr>
              <a:t>Weeks 2 - 10</a:t>
            </a:r>
            <a:endParaRPr lang="en-US" sz="1600" b="1" i="1" dirty="0">
              <a:solidFill>
                <a:srgbClr val="782F4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5FEF2-8A86-495C-8AE8-92BA850A2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DF90DC-30BB-4DB6-852E-A7C93268C7A5}"/>
              </a:ext>
            </a:extLst>
          </p:cNvPr>
          <p:cNvSpPr txBox="1"/>
          <p:nvPr/>
        </p:nvSpPr>
        <p:spPr>
          <a:xfrm>
            <a:off x="11831748" y="65532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6</a:t>
            </a:r>
          </a:p>
        </p:txBody>
      </p:sp>
      <p:sp>
        <p:nvSpPr>
          <p:cNvPr id="27" name="Line 4">
            <a:extLst>
              <a:ext uri="{FF2B5EF4-FFF2-40B4-BE49-F238E27FC236}">
                <a16:creationId xmlns:a16="http://schemas.microsoft.com/office/drawing/2014/main" id="{45BE52BA-F9FB-451A-918B-487A98C27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60C672C4-38DE-488C-B897-38FECC246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14D3D71-E23F-4475-8845-4DDD74DED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00" y="1584932"/>
            <a:ext cx="8382000" cy="152399"/>
          </a:xfrm>
          <a:prstGeom prst="rect">
            <a:avLst/>
          </a:prstGeom>
          <a:solidFill>
            <a:srgbClr val="782F4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70176" y="3046273"/>
            <a:ext cx="8382000" cy="2198072"/>
          </a:xfrm>
          <a:prstGeom prst="rect">
            <a:avLst/>
          </a:prstGeom>
          <a:solidFill>
            <a:srgbClr val="CEB80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26528" y="1143000"/>
            <a:ext cx="355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82F40"/>
                </a:solidFill>
              </a:rPr>
              <a:t>Weeks 2 - 10 </a:t>
            </a:r>
            <a:r>
              <a:rPr lang="en-US" sz="1600" b="1" i="1" dirty="0">
                <a:solidFill>
                  <a:srgbClr val="782F40"/>
                </a:solidFill>
              </a:rPr>
              <a:t>(continued)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513821"/>
            <a:ext cx="838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	</a:t>
            </a:r>
            <a:r>
              <a:rPr lang="en-US" sz="1200" b="1" dirty="0">
                <a:latin typeface="+mn-lt"/>
              </a:rPr>
              <a:t>Date	Activity					Location, time</a:t>
            </a:r>
          </a:p>
          <a:p>
            <a:r>
              <a:rPr lang="en-US" sz="1200" b="1" dirty="0"/>
              <a:t>Week 8 	T July 15 	</a:t>
            </a:r>
            <a:r>
              <a:rPr lang="en-US" sz="1200" b="1" i="1" dirty="0">
                <a:latin typeface="+mn-lt"/>
              </a:rPr>
              <a:t>Photochemistry Café - Dr. Kenneth Hanson</a:t>
            </a:r>
            <a:r>
              <a:rPr lang="en-US" sz="1200" b="1" dirty="0">
                <a:latin typeface="+mn-lt"/>
              </a:rPr>
              <a:t> 		CSL 1005, 9:00 a.m.</a:t>
            </a:r>
          </a:p>
          <a:p>
            <a:r>
              <a:rPr lang="en-US" sz="1200" b="1" dirty="0">
                <a:latin typeface="+mn-lt"/>
              </a:rPr>
              <a:t>			                 </a:t>
            </a:r>
            <a:r>
              <a:rPr lang="en-US" sz="1200" b="1" i="1" dirty="0">
                <a:latin typeface="+mn-lt"/>
              </a:rPr>
              <a:t>Graduate School Demystified</a:t>
            </a:r>
            <a:r>
              <a:rPr lang="en-US" sz="1200" b="1" dirty="0">
                <a:latin typeface="+mn-lt"/>
              </a:rPr>
              <a:t>	</a:t>
            </a:r>
            <a:endParaRPr lang="en-US" sz="1200" b="1" dirty="0"/>
          </a:p>
          <a:p>
            <a:r>
              <a:rPr lang="en-US" sz="1200" b="1" dirty="0"/>
              <a:t>	F July 18 	REU seminar (student 15-min research presentations) 	</a:t>
            </a:r>
            <a:r>
              <a:rPr lang="en-US" sz="1200" b="1" dirty="0">
                <a:latin typeface="+mn-lt"/>
              </a:rPr>
              <a:t>CSL 1005</a:t>
            </a:r>
            <a:r>
              <a:rPr lang="en-US" sz="1200" b="1" dirty="0"/>
              <a:t>, 3:30 p.m.</a:t>
            </a:r>
          </a:p>
          <a:p>
            <a:r>
              <a:rPr lang="en-US" sz="1200" b="1" dirty="0"/>
              <a:t>		  1.  REU Student 1</a:t>
            </a:r>
          </a:p>
          <a:p>
            <a:r>
              <a:rPr lang="en-US" sz="1200" b="1" dirty="0"/>
              <a:t>		  2.  REU Student 2</a:t>
            </a:r>
          </a:p>
          <a:p>
            <a:r>
              <a:rPr lang="en-US" sz="1200" b="1" dirty="0"/>
              <a:t>		  3.  REU Student 3</a:t>
            </a:r>
          </a:p>
          <a:p>
            <a:r>
              <a:rPr lang="en-US" sz="1200" b="1" dirty="0"/>
              <a:t>	Sa July 19?	 Coffee &amp; Tea Conversations - Dr. Ed Hilinski at Black Dog Café	11:00 a.m. </a:t>
            </a:r>
          </a:p>
          <a:p>
            <a:r>
              <a:rPr lang="en-US" sz="1200" b="1" dirty="0">
                <a:latin typeface="+mn-lt"/>
              </a:rPr>
              <a:t>Week 9 	</a:t>
            </a:r>
            <a:r>
              <a:rPr lang="en-US" sz="1200" b="1" dirty="0"/>
              <a:t>T July 22 	</a:t>
            </a:r>
            <a:r>
              <a:rPr lang="en-US" sz="1200" b="1" i="1" dirty="0"/>
              <a:t>Photochemistry Café - Dr. Igor Alabugin - w/breakfast </a:t>
            </a:r>
            <a:r>
              <a:rPr lang="en-US" sz="1200" b="1" dirty="0"/>
              <a:t>	</a:t>
            </a:r>
            <a:r>
              <a:rPr lang="en-US" sz="1200" b="1" dirty="0">
                <a:latin typeface="+mn-lt"/>
              </a:rPr>
              <a:t>CSL 1005</a:t>
            </a:r>
            <a:r>
              <a:rPr lang="en-US" sz="1200" b="1" dirty="0"/>
              <a:t>, 9:00 a.m.</a:t>
            </a:r>
          </a:p>
          <a:p>
            <a:r>
              <a:rPr lang="en-US" sz="1200" b="1" dirty="0">
                <a:latin typeface="+mn-lt"/>
              </a:rPr>
              <a:t>	T July 22 	</a:t>
            </a:r>
            <a:r>
              <a:rPr lang="en-US" sz="1200" b="1" dirty="0"/>
              <a:t>Dinner with REU Students, In-Lab Mentors &amp; Faculty             	to be set, 6:00 p.m.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R July 24 	REU seminar (student 15-min research presentations) 	CSL 1005, 3:30 p.m.</a:t>
            </a:r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		  </a:t>
            </a:r>
            <a:r>
              <a:rPr lang="en-US" sz="1200" b="1" dirty="0">
                <a:latin typeface="+mn-lt"/>
              </a:rPr>
              <a:t>4.</a:t>
            </a:r>
            <a:r>
              <a:rPr lang="en-US" sz="1200" b="1" dirty="0"/>
              <a:t>  REU Student 4 </a:t>
            </a:r>
          </a:p>
          <a:p>
            <a:r>
              <a:rPr lang="en-US" sz="1200" b="1" dirty="0">
                <a:latin typeface="+mn-lt"/>
              </a:rPr>
              <a:t>		  5.  </a:t>
            </a:r>
            <a:r>
              <a:rPr lang="en-US" sz="1200" b="1" dirty="0"/>
              <a:t>REU Student 5</a:t>
            </a:r>
          </a:p>
          <a:p>
            <a:r>
              <a:rPr lang="en-US" sz="1200" b="1" dirty="0">
                <a:latin typeface="+mn-lt"/>
              </a:rPr>
              <a:t>		  6.  </a:t>
            </a:r>
            <a:r>
              <a:rPr lang="en-US" sz="1200" b="1" dirty="0"/>
              <a:t>REU Student 6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F July 25 	REU seminar (student 15-min research presentations) 	CSL 1005, 3:30 p.m.</a:t>
            </a:r>
            <a:br>
              <a:rPr lang="en-US" sz="1200" b="1" dirty="0">
                <a:latin typeface="+mn-lt"/>
              </a:rPr>
            </a:br>
            <a:r>
              <a:rPr lang="en-US" sz="1200" b="1" dirty="0">
                <a:latin typeface="+mn-lt"/>
              </a:rPr>
              <a:t>		  7.</a:t>
            </a:r>
            <a:r>
              <a:rPr lang="en-US" sz="1200" b="1" dirty="0"/>
              <a:t>  REU Student 7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	  8.</a:t>
            </a:r>
            <a:r>
              <a:rPr lang="en-US" sz="1200" b="1" dirty="0"/>
              <a:t>  REU Student 8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	  9.</a:t>
            </a:r>
            <a:r>
              <a:rPr lang="en-US" sz="1200" b="1" dirty="0"/>
              <a:t>  REU Student 9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	10.  </a:t>
            </a:r>
            <a:r>
              <a:rPr lang="en-US" sz="1200" b="1" dirty="0"/>
              <a:t>REU Student 10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</a:t>
            </a:r>
            <a:r>
              <a:rPr lang="en-US" sz="1200" b="1" dirty="0"/>
              <a:t>Sa July 26?	Coffee &amp; Tea Conversations - Dr. Ed Hilinski at Black Dog Café	11:00 a.m.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Week 10 	T July 29	</a:t>
            </a:r>
            <a:r>
              <a:rPr lang="en-US" sz="1200" b="1" i="1" dirty="0"/>
              <a:t>Photochemistry Café - Dr. Ed Hilinski - w/breakfast</a:t>
            </a:r>
            <a:r>
              <a:rPr lang="en-US" sz="1200" b="1" dirty="0"/>
              <a:t>	</a:t>
            </a:r>
            <a:r>
              <a:rPr lang="en-US" sz="1200" b="1" dirty="0">
                <a:latin typeface="+mn-lt"/>
              </a:rPr>
              <a:t>CSL 1005</a:t>
            </a:r>
            <a:r>
              <a:rPr lang="en-US" sz="1200" b="1" dirty="0"/>
              <a:t>, 9:00 a.m.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R July 31 	Poster Session (student research presentations) 		CSL lobby, 3:00 p.m..</a:t>
            </a:r>
          </a:p>
          <a:p>
            <a:r>
              <a:rPr lang="en-US" sz="1200" b="1" dirty="0">
                <a:latin typeface="+mn-lt"/>
              </a:rPr>
              <a:t>	F Aug 1	Exit interviews and surveys 			CSL Floor Conf. Rm.</a:t>
            </a:r>
          </a:p>
          <a:p>
            <a:r>
              <a:rPr lang="en-US" sz="1200" b="1" dirty="0">
                <a:latin typeface="+mn-lt"/>
              </a:rPr>
              <a:t>	F Aug 1	REU seminar  				CSL 1005, 3:30 p.m.</a:t>
            </a:r>
          </a:p>
          <a:p>
            <a:r>
              <a:rPr lang="en-US" sz="1200" b="1" dirty="0">
                <a:latin typeface="+mn-lt"/>
              </a:rPr>
              <a:t>		First Friday Festivities				6:30 p.m.</a:t>
            </a:r>
          </a:p>
          <a:p>
            <a:r>
              <a:rPr lang="en-US" sz="1200" b="1" dirty="0">
                <a:latin typeface="+mn-lt"/>
              </a:rPr>
              <a:t>	</a:t>
            </a:r>
            <a:r>
              <a:rPr lang="en-US" sz="1200" b="1" dirty="0"/>
              <a:t>Sa Aug 2?	Coffee &amp; Tea Conversations - Dr. Ed Hilinski at Black Dog Café	10:00 a.m.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	</a:t>
            </a:r>
            <a:r>
              <a:rPr lang="en-US" sz="1200" b="1" dirty="0" err="1">
                <a:latin typeface="+mn-lt"/>
              </a:rPr>
              <a:t>SaSu</a:t>
            </a:r>
            <a:r>
              <a:rPr lang="en-US" sz="1200" b="1" dirty="0">
                <a:latin typeface="+mn-lt"/>
              </a:rPr>
              <a:t> Aug 2‐3    Student departures</a:t>
            </a: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20" name="Picture 2" descr="ns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5D234A-F7F2-4F77-99F5-6D99A985D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42C1C5-CC2C-4A89-BE65-BFF349AA7459}"/>
              </a:ext>
            </a:extLst>
          </p:cNvPr>
          <p:cNvSpPr txBox="1"/>
          <p:nvPr/>
        </p:nvSpPr>
        <p:spPr>
          <a:xfrm>
            <a:off x="11831748" y="65532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7</a:t>
            </a: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0FC66A06-DD22-4514-9D49-1BAB5E6635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C8AF0384-EC8A-4546-ABCE-E4E25BF355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D1B4520-4EF7-4F30-80CF-1DEDA2F83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35095" y="1088648"/>
            <a:ext cx="56749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</a:rPr>
              <a:t>REU In-Lab Mentors Workshop</a:t>
            </a:r>
          </a:p>
          <a:p>
            <a:pPr algn="ctr"/>
            <a:r>
              <a:rPr lang="en-US" sz="1400" b="1" dirty="0"/>
              <a:t>May 21, 2025 - Chemical Sciences Laboratory (CSL) Room 1005</a:t>
            </a:r>
          </a:p>
          <a:p>
            <a:pPr algn="ctr"/>
            <a:r>
              <a:rPr lang="en-US" sz="1400" b="1" dirty="0"/>
              <a:t>with Drs. Bridget DePrince and Ed Hilinski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5366028"/>
            <a:ext cx="78486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left to right</a:t>
            </a:r>
            <a:r>
              <a:rPr lang="en-US" dirty="0"/>
              <a:t>: </a:t>
            </a:r>
            <a:r>
              <a:rPr lang="en-US" sz="1700" dirty="0"/>
              <a:t>Sulthana Fehroza P </a:t>
            </a:r>
            <a:r>
              <a:rPr lang="en-US" sz="1700" dirty="0" err="1"/>
              <a:t>P</a:t>
            </a:r>
            <a:r>
              <a:rPr lang="en-US" sz="1700" dirty="0"/>
              <a:t>; Sumesh Babu Krishnan; Lucy Jenkins;</a:t>
            </a:r>
          </a:p>
          <a:p>
            <a:r>
              <a:rPr lang="en-US" sz="1700" dirty="0"/>
              <a:t>                 Rachel Weiss; Fabiola Rivera; Favour Makurvet; </a:t>
            </a:r>
          </a:p>
          <a:p>
            <a:r>
              <a:rPr lang="en-US" sz="1700" dirty="0"/>
              <a:t>                 Shubham Bisht; Divya Kumar; Ethan Lambert; Holly Konrad; </a:t>
            </a:r>
          </a:p>
          <a:p>
            <a:r>
              <a:rPr lang="en-US" sz="1700" dirty="0"/>
              <a:t>                 Femi </a:t>
            </a:r>
            <a:r>
              <a:rPr lang="en-US" sz="1700" dirty="0" err="1"/>
              <a:t>Araoyinbo</a:t>
            </a:r>
            <a:r>
              <a:rPr lang="en-US" sz="1700" dirty="0"/>
              <a:t>; Mohammad Khizr; Sarah Bennett;</a:t>
            </a:r>
          </a:p>
          <a:p>
            <a:r>
              <a:rPr lang="en-US" sz="1700" dirty="0"/>
              <a:t>                 Justin Oh; Stephen Yuwono; Thomas Brumback; Bridget DePrince</a:t>
            </a:r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8" name="Picture 2" descr="ns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5E58E6-ACBB-491D-B0ED-62FA3832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4C91C-E400-4F6F-91D7-5F34A31A0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16268" r="10000" b="16268"/>
          <a:stretch/>
        </p:blipFill>
        <p:spPr>
          <a:xfrm>
            <a:off x="557784" y="1981200"/>
            <a:ext cx="11177016" cy="3435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F8666B-5781-4F21-94AC-85DD2A9EF5C4}"/>
              </a:ext>
            </a:extLst>
          </p:cNvPr>
          <p:cNvSpPr txBox="1"/>
          <p:nvPr/>
        </p:nvSpPr>
        <p:spPr>
          <a:xfrm>
            <a:off x="11831748" y="65532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8</a:t>
            </a:r>
          </a:p>
        </p:txBody>
      </p:sp>
      <p:sp>
        <p:nvSpPr>
          <p:cNvPr id="20" name="Line 4">
            <a:extLst>
              <a:ext uri="{FF2B5EF4-FFF2-40B4-BE49-F238E27FC236}">
                <a16:creationId xmlns:a16="http://schemas.microsoft.com/office/drawing/2014/main" id="{17C30CC7-8A61-441C-A47C-C0E402B03C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BF27BFB5-FB28-4EB0-9B55-A9AFFB173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C6BD54-6CFA-48CA-8BCF-BB7177AF42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3D8B5-2C4B-4827-B787-BAE5E8EA5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6" b="32222"/>
          <a:stretch/>
        </p:blipFill>
        <p:spPr>
          <a:xfrm>
            <a:off x="2513595" y="1988435"/>
            <a:ext cx="7164810" cy="4742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AF3CC-3164-44EC-804D-D65E8B507EB4}"/>
              </a:ext>
            </a:extLst>
          </p:cNvPr>
          <p:cNvSpPr txBox="1"/>
          <p:nvPr/>
        </p:nvSpPr>
        <p:spPr>
          <a:xfrm>
            <a:off x="1964481" y="4539608"/>
            <a:ext cx="1390124" cy="369332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Max Kovall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4F812-D24F-4A26-B037-9A0CEA38436C}"/>
              </a:ext>
            </a:extLst>
          </p:cNvPr>
          <p:cNvSpPr txBox="1"/>
          <p:nvPr/>
        </p:nvSpPr>
        <p:spPr>
          <a:xfrm>
            <a:off x="3873978" y="3770824"/>
            <a:ext cx="1762021" cy="369332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Mara Connelly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6D5C2-6BDD-4367-B07F-709C70853DB1}"/>
              </a:ext>
            </a:extLst>
          </p:cNvPr>
          <p:cNvSpPr txBox="1"/>
          <p:nvPr/>
        </p:nvSpPr>
        <p:spPr>
          <a:xfrm>
            <a:off x="1981201" y="2133600"/>
            <a:ext cx="2095445" cy="369332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Ashleigh Roberts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8D15F-14EA-4612-B4C5-42D90E5F9618}"/>
              </a:ext>
            </a:extLst>
          </p:cNvPr>
          <p:cNvSpPr txBox="1"/>
          <p:nvPr/>
        </p:nvSpPr>
        <p:spPr>
          <a:xfrm>
            <a:off x="3130865" y="1709098"/>
            <a:ext cx="1800493" cy="369332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Lauren Noggle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25351-37F0-44B8-8641-489416FDDCAA}"/>
              </a:ext>
            </a:extLst>
          </p:cNvPr>
          <p:cNvSpPr txBox="1"/>
          <p:nvPr/>
        </p:nvSpPr>
        <p:spPr>
          <a:xfrm>
            <a:off x="4860082" y="1447800"/>
            <a:ext cx="1762021" cy="369332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MaryLove Han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C0473-921E-48C8-8B95-75ACD69D02E6}"/>
              </a:ext>
            </a:extLst>
          </p:cNvPr>
          <p:cNvSpPr txBox="1"/>
          <p:nvPr/>
        </p:nvSpPr>
        <p:spPr>
          <a:xfrm>
            <a:off x="7134665" y="2008877"/>
            <a:ext cx="1300356" cy="369332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Nick Paris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6C1BF-F8A1-4075-A459-CCAE81E22714}"/>
              </a:ext>
            </a:extLst>
          </p:cNvPr>
          <p:cNvSpPr txBox="1"/>
          <p:nvPr/>
        </p:nvSpPr>
        <p:spPr>
          <a:xfrm>
            <a:off x="8408645" y="2507163"/>
            <a:ext cx="1851789" cy="369332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Izzy Thompson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A7F4B-3802-44AA-8F5B-CDBAC128289B}"/>
              </a:ext>
            </a:extLst>
          </p:cNvPr>
          <p:cNvSpPr txBox="1"/>
          <p:nvPr/>
        </p:nvSpPr>
        <p:spPr>
          <a:xfrm>
            <a:off x="9334539" y="3112825"/>
            <a:ext cx="1261884" cy="646331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Aliyyah </a:t>
            </a:r>
          </a:p>
          <a:p>
            <a:r>
              <a:rPr lang="en-US" b="1" dirty="0">
                <a:solidFill>
                  <a:schemeClr val="bg1"/>
                </a:solidFill>
              </a:rPr>
              <a:t>Roberson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A3F10A-87A2-4036-9AE4-11B07E8C67F2}"/>
              </a:ext>
            </a:extLst>
          </p:cNvPr>
          <p:cNvSpPr txBox="1"/>
          <p:nvPr/>
        </p:nvSpPr>
        <p:spPr>
          <a:xfrm>
            <a:off x="6477001" y="6139808"/>
            <a:ext cx="1620957" cy="369332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Katie Crouch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48762F-715C-4057-B359-44DBAB2F5D10}"/>
              </a:ext>
            </a:extLst>
          </p:cNvPr>
          <p:cNvSpPr txBox="1"/>
          <p:nvPr/>
        </p:nvSpPr>
        <p:spPr>
          <a:xfrm>
            <a:off x="6660574" y="1597715"/>
            <a:ext cx="1364476" cy="369332"/>
          </a:xfrm>
          <a:prstGeom prst="rect">
            <a:avLst/>
          </a:prstGeom>
          <a:solidFill>
            <a:srgbClr val="782F4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 Hilinski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57E1A0-E91E-444A-BBE7-1B6E1DD936D4}"/>
              </a:ext>
            </a:extLst>
          </p:cNvPr>
          <p:cNvSpPr txBox="1"/>
          <p:nvPr/>
        </p:nvSpPr>
        <p:spPr>
          <a:xfrm>
            <a:off x="11831748" y="65532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82F40"/>
                </a:solidFill>
              </a:rPr>
              <a:t>9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A8F7FFF8-3373-4C17-A6A4-7C274D873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390" y="304886"/>
            <a:ext cx="6710363" cy="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</a:rPr>
              <a:t>NSF-REU: Sunshine Institute for the Interaction of Light with Matter</a:t>
            </a:r>
            <a:br>
              <a:rPr lang="en-US" sz="1600" b="1" kern="0">
                <a:solidFill>
                  <a:schemeClr val="tx1"/>
                </a:solidFill>
              </a:rPr>
            </a:br>
            <a:r>
              <a:rPr lang="en-US" sz="1400" b="1" i="1" kern="0">
                <a:solidFill>
                  <a:srgbClr val="782F40"/>
                </a:solidFill>
              </a:rPr>
              <a:t>Department of Chemistry and Biochemistry, Florida State University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  <p:pic>
        <p:nvPicPr>
          <p:cNvPr id="19" name="Picture 2" descr="nsf1">
            <a:extLst>
              <a:ext uri="{FF2B5EF4-FFF2-40B4-BE49-F238E27FC236}">
                <a16:creationId xmlns:a16="http://schemas.microsoft.com/office/drawing/2014/main" id="{0ED77803-5A56-4734-BEA6-684176E6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2" y="228601"/>
            <a:ext cx="795438" cy="7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5A28E0-9B3B-4AFB-AF26-03233F60F8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2001" r="11741" b="22000"/>
          <a:stretch/>
        </p:blipFill>
        <p:spPr>
          <a:xfrm>
            <a:off x="1870176" y="457200"/>
            <a:ext cx="949224" cy="415284"/>
          </a:xfrm>
          <a:prstGeom prst="rect">
            <a:avLst/>
          </a:prstGeom>
        </p:spPr>
      </p:pic>
      <p:sp>
        <p:nvSpPr>
          <p:cNvPr id="21" name="Line 4">
            <a:extLst>
              <a:ext uri="{FF2B5EF4-FFF2-40B4-BE49-F238E27FC236}">
                <a16:creationId xmlns:a16="http://schemas.microsoft.com/office/drawing/2014/main" id="{3D739EBA-81C5-4CEB-9854-309E9CF0C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066800"/>
            <a:ext cx="11887200" cy="0"/>
          </a:xfrm>
          <a:prstGeom prst="line">
            <a:avLst/>
          </a:prstGeom>
          <a:noFill/>
          <a:ln w="38100">
            <a:solidFill>
              <a:srgbClr val="782F4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5">
            <a:extLst>
              <a:ext uri="{FF2B5EF4-FFF2-40B4-BE49-F238E27FC236}">
                <a16:creationId xmlns:a16="http://schemas.microsoft.com/office/drawing/2014/main" id="{657FE4B7-BB80-4305-8BC6-E6E02B66A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21483"/>
            <a:ext cx="11887200" cy="1"/>
          </a:xfrm>
          <a:prstGeom prst="line">
            <a:avLst/>
          </a:prstGeom>
          <a:noFill/>
          <a:ln w="38100">
            <a:solidFill>
              <a:srgbClr val="CEB80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5EB751-5884-414A-9C35-91CA575FC5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39" y="228600"/>
            <a:ext cx="778861" cy="7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E441FFD-C189-4070-AFFF-382287CC0CC3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60266</TotalTime>
  <Words>3602</Words>
  <Application>Microsoft Office PowerPoint</Application>
  <PresentationFormat>Widescreen</PresentationFormat>
  <Paragraphs>406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Default Design</vt:lpstr>
      <vt:lpstr>PowerPoint Presentation</vt:lpstr>
      <vt:lpstr>PowerPoint Presentation</vt:lpstr>
      <vt:lpstr>NSF-REU: Sunshine Institute for the Interaction of Light with Matter Department of Chemistry and Biochemistry, Florida State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Association and  Light-Induced Electron Transfer</dc:title>
  <dc:creator>E. F. Hilinski</dc:creator>
  <cp:lastModifiedBy>Edwin Hilinski</cp:lastModifiedBy>
  <cp:revision>1071</cp:revision>
  <cp:lastPrinted>2025-05-25T11:56:28Z</cp:lastPrinted>
  <dcterms:created xsi:type="dcterms:W3CDTF">2008-03-20T21:57:37Z</dcterms:created>
  <dcterms:modified xsi:type="dcterms:W3CDTF">2025-06-12T07:55:28Z</dcterms:modified>
</cp:coreProperties>
</file>